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4" r:id="rId1"/>
  </p:sldMasterIdLst>
  <p:notesMasterIdLst>
    <p:notesMasterId r:id="rId11"/>
  </p:notesMasterIdLst>
  <p:sldIdLst>
    <p:sldId id="256" r:id="rId2"/>
    <p:sldId id="263" r:id="rId3"/>
    <p:sldId id="258" r:id="rId4"/>
    <p:sldId id="264" r:id="rId5"/>
    <p:sldId id="265" r:id="rId6"/>
    <p:sldId id="266" r:id="rId7"/>
    <p:sldId id="267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5EC6C-82E0-435E-8729-62157F3A0E0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E3355-5317-4F70-8A22-20D6943B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4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E3355-5317-4F70-8A22-20D6943BC3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3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6B8D0E-8E3F-4586-91C9-785F97D2C2DE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DE6B-2CD4-4DC9-96F3-18F887D25013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DA87F-1CDB-4C86-95A5-B87ACE7216E9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2D02-1584-43E0-8BCE-D94C27E7DAE3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AE40-B72A-4317-B344-A60D6694DDF5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D8594-3AC0-4759-9A93-37D188181AAC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E5D5-D827-48F6-8EB6-5186BFDC9886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BB5-BDF5-489D-8EB9-9B4C99421128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4CC8-B412-4BF5-8A8B-855D63520754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2F80-16D4-461C-B9E5-F91DC0E1286A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B189-064F-4E80-A930-D0A461109992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Fortechnics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006EB83-B58B-49ED-95A0-2EE3DA9C9239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Fortechnics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everbridge.net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Everbridge integration with webeoc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Ciprian “Chip” Sufitchi</a:t>
            </a:r>
          </a:p>
          <a:p>
            <a:r>
              <a:rPr lang="en-US"/>
              <a:t>NCR WebEOC Support</a:t>
            </a:r>
            <a:endParaRPr lang="en-US" dirty="0"/>
          </a:p>
          <a:p>
            <a:r>
              <a:rPr lang="en-US" b="1"/>
              <a:t>WebEOC User Symposium</a:t>
            </a:r>
            <a:r>
              <a:rPr lang="en-US"/>
              <a:t>, Fairfax VA – Oct 17-18, </a:t>
            </a:r>
            <a:r>
              <a:rPr lang="en-US" dirty="0"/>
              <a:t>2019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9032E3-7CF3-455D-9F30-1C2B6CF46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460" y="5327475"/>
            <a:ext cx="1748180" cy="112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63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  <p:pic>
        <p:nvPicPr>
          <p:cNvPr id="1026" name="Picture 2" descr="Image result for everbridge">
            <a:extLst>
              <a:ext uri="{FF2B5EF4-FFF2-40B4-BE49-F238E27FC236}">
                <a16:creationId xmlns:a16="http://schemas.microsoft.com/office/drawing/2014/main" id="{BA8F6619-2978-4106-B75B-64A49EC71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47" y="762729"/>
            <a:ext cx="3171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61D5C2-B998-44D5-9527-B861329997D1}"/>
              </a:ext>
            </a:extLst>
          </p:cNvPr>
          <p:cNvSpPr txBox="1"/>
          <p:nvPr/>
        </p:nvSpPr>
        <p:spPr>
          <a:xfrm>
            <a:off x="4399878" y="3162748"/>
            <a:ext cx="4970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Facts about Everbridge and how it is used in Fairfax County and NCR</a:t>
            </a:r>
          </a:p>
        </p:txBody>
      </p:sp>
    </p:spTree>
    <p:extLst>
      <p:ext uri="{BB962C8B-B14F-4D97-AF65-F5344CB8AC3E}">
        <p14:creationId xmlns:p14="http://schemas.microsoft.com/office/powerpoint/2010/main" val="292334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solutions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133600"/>
            <a:ext cx="97846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E-mail ingestion. Everbridge will listen to email messages coming from certain addresses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3200"/>
              <a:t>e.g. NCR EOC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WebEOC specialized plugin by Juvare, but none available at this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In-house application to connect to Everbridge API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7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Everbridge REST API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133600"/>
            <a:ext cx="978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REST is an acronym for REpresentation State Transfer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The REST API can be found at </a:t>
            </a:r>
            <a:r>
              <a:rPr lang="en-US" sz="3200">
                <a:hlinkClick r:id="rId2"/>
              </a:rPr>
              <a:t>https://api.everbridge.net</a:t>
            </a:r>
            <a:endParaRPr lang="en-US" sz="3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All transactions can be tested live with Swagger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Swagger: an open-source software framework that helps developers design, build, document, and consume RESTful web services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</a:p>
        </p:txBody>
      </p:sp>
    </p:spTree>
    <p:extLst>
      <p:ext uri="{BB962C8B-B14F-4D97-AF65-F5344CB8AC3E}">
        <p14:creationId xmlns:p14="http://schemas.microsoft.com/office/powerpoint/2010/main" val="281491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order to use Everbridge API…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133600"/>
            <a:ext cx="97846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A special user has to be created (by account manager)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The API user should have </a:t>
            </a:r>
            <a:r>
              <a:rPr lang="en-US" sz="2800" u="sng"/>
              <a:t>admin privileges</a:t>
            </a:r>
            <a:r>
              <a:rPr lang="en-US" sz="2800"/>
              <a:t> in order to be able to send 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The API user should be granted “API” access by Everbridge support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Each API transaction does generally have 3 input parameters: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/>
              <a:t>Username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/>
              <a:t>Password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/>
              <a:t>Organization 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3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WebEOC board functions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133600"/>
            <a:ext cx="97846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Contacts and groups to be handled by Everbridge web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WebEOC calls Everbridge API to get available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The board is presenting the groups as checkboxes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WebEOC user selects the groups, the subject, and the message, then presses a Send button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/>
              <a:t>WebEOC calls Everbridge API to send the message to the selected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5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Technical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285F63-5B23-4B8E-8187-6CD3BCA9DC33}"/>
              </a:ext>
            </a:extLst>
          </p:cNvPr>
          <p:cNvSpPr/>
          <p:nvPr/>
        </p:nvSpPr>
        <p:spPr>
          <a:xfrm>
            <a:off x="1948069" y="1965960"/>
            <a:ext cx="2001079" cy="10038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Board user interface (view)</a:t>
            </a: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0547C9F3-F8F1-4D14-ADE6-00C46970D9BB}"/>
              </a:ext>
            </a:extLst>
          </p:cNvPr>
          <p:cNvSpPr/>
          <p:nvPr/>
        </p:nvSpPr>
        <p:spPr>
          <a:xfrm>
            <a:off x="5029200" y="4336359"/>
            <a:ext cx="2133600" cy="809708"/>
          </a:xfrm>
          <a:prstGeom prst="fram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.NET Form (C#)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Gateway.aspx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C3F0DD-08FE-4461-84EC-964717E138EC}"/>
              </a:ext>
            </a:extLst>
          </p:cNvPr>
          <p:cNvSpPr/>
          <p:nvPr/>
        </p:nvSpPr>
        <p:spPr>
          <a:xfrm>
            <a:off x="7951305" y="1965960"/>
            <a:ext cx="2133600" cy="10038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Everbridge REST API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E33CDC-0094-4978-85B6-ED6BAC10C5D4}"/>
              </a:ext>
            </a:extLst>
          </p:cNvPr>
          <p:cNvSpPr txBox="1"/>
          <p:nvPr/>
        </p:nvSpPr>
        <p:spPr>
          <a:xfrm>
            <a:off x="5351683" y="5146067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getGroups()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sendNotification()</a:t>
            </a:r>
          </a:p>
          <a:p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9EDAF1-F8E0-42FE-A3ED-9D0C55DB4937}"/>
              </a:ext>
            </a:extLst>
          </p:cNvPr>
          <p:cNvCxnSpPr>
            <a:cxnSpLocks/>
          </p:cNvCxnSpPr>
          <p:nvPr/>
        </p:nvCxnSpPr>
        <p:spPr>
          <a:xfrm>
            <a:off x="3949148" y="2981891"/>
            <a:ext cx="1080052" cy="135446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EA90D2-2C86-46FD-BDE3-3EFA2756D788}"/>
              </a:ext>
            </a:extLst>
          </p:cNvPr>
          <p:cNvCxnSpPr>
            <a:cxnSpLocks/>
          </p:cNvCxnSpPr>
          <p:nvPr/>
        </p:nvCxnSpPr>
        <p:spPr>
          <a:xfrm flipV="1">
            <a:off x="7162800" y="2969812"/>
            <a:ext cx="788504" cy="13665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6A54209-F8DD-4513-AFA0-B6FC6C025B2E}"/>
              </a:ext>
            </a:extLst>
          </p:cNvPr>
          <p:cNvSpPr txBox="1"/>
          <p:nvPr/>
        </p:nvSpPr>
        <p:spPr>
          <a:xfrm>
            <a:off x="4081699" y="272001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Ajax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6A3916-4EBF-4C9B-A328-60E8E7EBF4CA}"/>
              </a:ext>
            </a:extLst>
          </p:cNvPr>
          <p:cNvSpPr txBox="1"/>
          <p:nvPr/>
        </p:nvSpPr>
        <p:spPr>
          <a:xfrm>
            <a:off x="7242940" y="4233024"/>
            <a:ext cx="183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HttpWebRequest</a:t>
            </a: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4AA4C73B-8A8E-4166-8AC6-DE828EA7F1F5}"/>
              </a:ext>
            </a:extLst>
          </p:cNvPr>
          <p:cNvSpPr/>
          <p:nvPr/>
        </p:nvSpPr>
        <p:spPr>
          <a:xfrm>
            <a:off x="7337728" y="1203012"/>
            <a:ext cx="3525079" cy="2654932"/>
          </a:xfrm>
          <a:prstGeom prst="cloud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96759-0272-4437-B740-81CA5DCA6BCC}"/>
              </a:ext>
            </a:extLst>
          </p:cNvPr>
          <p:cNvSpPr txBox="1"/>
          <p:nvPr/>
        </p:nvSpPr>
        <p:spPr>
          <a:xfrm>
            <a:off x="5016420" y="5745413"/>
            <a:ext cx="254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App IIS server (WebEOC)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C56342-FEFF-41FB-83EA-043F08EA533A}"/>
              </a:ext>
            </a:extLst>
          </p:cNvPr>
          <p:cNvSpPr txBox="1"/>
          <p:nvPr/>
        </p:nvSpPr>
        <p:spPr>
          <a:xfrm>
            <a:off x="2458422" y="3164680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Browser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2D9C5C-058D-4CDE-91F5-ED195B0D2DCB}"/>
              </a:ext>
            </a:extLst>
          </p:cNvPr>
          <p:cNvSpPr txBox="1"/>
          <p:nvPr/>
        </p:nvSpPr>
        <p:spPr>
          <a:xfrm>
            <a:off x="6017761" y="2459600"/>
            <a:ext cx="193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/rest/groups/</a:t>
            </a:r>
          </a:p>
          <a:p>
            <a:r>
              <a:rPr lang="en-US"/>
              <a:t>/rest/notifications/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EAB3DE-D0DB-4043-BF08-76CB5947DBA5}"/>
              </a:ext>
            </a:extLst>
          </p:cNvPr>
          <p:cNvSpPr txBox="1"/>
          <p:nvPr/>
        </p:nvSpPr>
        <p:spPr>
          <a:xfrm>
            <a:off x="7396825" y="3912239"/>
            <a:ext cx="124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GET, POST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F6BBD8-6AC3-479C-BD16-F15B5B83C66B}"/>
              </a:ext>
            </a:extLst>
          </p:cNvPr>
          <p:cNvSpPr txBox="1"/>
          <p:nvPr/>
        </p:nvSpPr>
        <p:spPr>
          <a:xfrm>
            <a:off x="8673718" y="1404045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225086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458F11-6CD1-4783-BE11-2D05764B5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054" y="1659490"/>
            <a:ext cx="2448706" cy="45643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42D3CE-49E9-4447-BE33-6DAACBA57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854" y="1684062"/>
            <a:ext cx="2434314" cy="456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817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7733" y="2274838"/>
            <a:ext cx="69765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/>
              <a:t>Thank you!</a:t>
            </a:r>
          </a:p>
          <a:p>
            <a:pPr algn="ctr"/>
            <a:r>
              <a:rPr lang="en-US" sz="7200"/>
              <a:t>Questions?</a:t>
            </a:r>
            <a:endParaRPr lang="en-US" sz="7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WebEOC User Symposium, Fairfax VA – Oct 17-18,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90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533</TotalTime>
  <Words>394</Words>
  <Application>Microsoft Office PowerPoint</Application>
  <PresentationFormat>Widescreen</PresentationFormat>
  <Paragraphs>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Courier New</vt:lpstr>
      <vt:lpstr>Wingdings</vt:lpstr>
      <vt:lpstr>Basis</vt:lpstr>
      <vt:lpstr>Everbridge integration with webeoc</vt:lpstr>
      <vt:lpstr>PowerPoint Presentation</vt:lpstr>
      <vt:lpstr>Possible solutions</vt:lpstr>
      <vt:lpstr>Everbridge REST API</vt:lpstr>
      <vt:lpstr>In order to use Everbridge API…</vt:lpstr>
      <vt:lpstr>Basic WebEOC board functions</vt:lpstr>
      <vt:lpstr>Technical implementation</vt:lpstr>
      <vt:lpstr>Demo</vt:lpstr>
      <vt:lpstr>PowerPoint Presentation</vt:lpstr>
    </vt:vector>
  </TitlesOfParts>
  <Company>Fairfax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River Gauges Board</dc:title>
  <dc:creator>Sufitchi, Ciprian</dc:creator>
  <cp:lastModifiedBy>Ciprian</cp:lastModifiedBy>
  <cp:revision>37</cp:revision>
  <dcterms:created xsi:type="dcterms:W3CDTF">2019-03-15T15:27:21Z</dcterms:created>
  <dcterms:modified xsi:type="dcterms:W3CDTF">2019-10-15T02:34:08Z</dcterms:modified>
</cp:coreProperties>
</file>