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6" autoAdjust="0"/>
    <p:restoredTop sz="94660"/>
  </p:normalViewPr>
  <p:slideViewPr>
    <p:cSldViewPr snapToGrid="0">
      <p:cViewPr varScale="1">
        <p:scale>
          <a:sx n="90" d="100"/>
          <a:sy n="90" d="100"/>
        </p:scale>
        <p:origin x="120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28DC-1148-4961-B0BC-713396A09286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3751-CEA4-4E40-A99E-52007E31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24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28DC-1148-4961-B0BC-713396A09286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3751-CEA4-4E40-A99E-52007E31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561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28DC-1148-4961-B0BC-713396A09286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3751-CEA4-4E40-A99E-52007E31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012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28DC-1148-4961-B0BC-713396A09286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3751-CEA4-4E40-A99E-52007E31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474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28DC-1148-4961-B0BC-713396A09286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3751-CEA4-4E40-A99E-52007E31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389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28DC-1148-4961-B0BC-713396A09286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3751-CEA4-4E40-A99E-52007E31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902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28DC-1148-4961-B0BC-713396A09286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3751-CEA4-4E40-A99E-52007E31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302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28DC-1148-4961-B0BC-713396A09286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3751-CEA4-4E40-A99E-52007E31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263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28DC-1148-4961-B0BC-713396A09286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3751-CEA4-4E40-A99E-52007E31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145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28DC-1148-4961-B0BC-713396A09286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3751-CEA4-4E40-A99E-52007E31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254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28DC-1148-4961-B0BC-713396A09286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3751-CEA4-4E40-A99E-52007E31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263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428DC-1148-4961-B0BC-713396A09286}" type="datetimeFigureOut">
              <a:rPr lang="en-US" smtClean="0"/>
              <a:t>10/13/2017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33751-CEA4-4E40-A99E-52007E31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52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NCR Emergency Management Technology Summit</a:t>
            </a:r>
            <a:br>
              <a:rPr lang="en-US" dirty="0" smtClean="0"/>
            </a:br>
            <a:r>
              <a:rPr lang="en-US" dirty="0" smtClean="0"/>
              <a:t>WebEOC Technical Session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Universities of Shady Grove</a:t>
            </a:r>
            <a:endParaRPr lang="en-US" dirty="0"/>
          </a:p>
          <a:p>
            <a:r>
              <a:rPr lang="en-US" dirty="0" smtClean="0"/>
              <a:t>Oct 16-17,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401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WebEOC Technical Session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Programmable events (Fleet Maintenance Tracker board)</a:t>
            </a:r>
          </a:p>
          <a:p>
            <a:r>
              <a:rPr lang="en-US" sz="4000" dirty="0" smtClean="0"/>
              <a:t>MS Outlook Calendar entries created by WebEOC (Calendar board)</a:t>
            </a:r>
          </a:p>
          <a:p>
            <a:r>
              <a:rPr lang="en-US" sz="4000" dirty="0" smtClean="0"/>
              <a:t>Live video/audio streaming into WebEOC</a:t>
            </a:r>
          </a:p>
          <a:p>
            <a:r>
              <a:rPr lang="en-US" sz="4000" dirty="0" smtClean="0"/>
              <a:t>Other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5247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Fleet Maintenance Tracker board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3729" y="2032147"/>
            <a:ext cx="9391650" cy="377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288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Fleet Maintenance Tracker board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20972" y="2023661"/>
            <a:ext cx="83058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&lt;</a:t>
            </a:r>
            <a:r>
              <a:rPr lang="en-US" sz="1200" dirty="0" err="1" smtClean="0">
                <a:solidFill>
                  <a:srgbClr val="A31515"/>
                </a:solidFill>
                <a:latin typeface="Consolas" panose="020B0609020204030204" pitchFamily="49" charset="0"/>
              </a:rPr>
              <a:t>applicationSettings</a:t>
            </a:r>
            <a:r>
              <a:rPr lang="en-US" sz="12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&gt;</a:t>
            </a:r>
            <a:endParaRPr lang="en-US" sz="12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2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       &lt;</a:t>
            </a:r>
            <a:r>
              <a:rPr lang="en-US" sz="1200" dirty="0" err="1" smtClean="0">
                <a:solidFill>
                  <a:srgbClr val="A31515"/>
                </a:solidFill>
                <a:latin typeface="Consolas" panose="020B0609020204030204" pitchFamily="49" charset="0"/>
              </a:rPr>
              <a:t>Fleet_Maintenance_Tracker.Properties.Settings</a:t>
            </a:r>
            <a:r>
              <a:rPr lang="en-US" sz="12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&gt;</a:t>
            </a:r>
            <a:endParaRPr lang="en-US" sz="12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2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           &lt;</a:t>
            </a:r>
            <a:r>
              <a:rPr lang="en-US" sz="1200" dirty="0" smtClean="0">
                <a:solidFill>
                  <a:srgbClr val="A31515"/>
                </a:solidFill>
                <a:latin typeface="Consolas" panose="020B0609020204030204" pitchFamily="49" charset="0"/>
              </a:rPr>
              <a:t>setting</a:t>
            </a:r>
            <a:r>
              <a:rPr lang="en-US" sz="12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name</a:t>
            </a:r>
            <a:r>
              <a:rPr lang="en-US" sz="12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=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"</a:t>
            </a:r>
            <a:r>
              <a:rPr lang="en-US" sz="120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Fleet_Maintenance_Tracker_WebEOCDev_API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"</a:t>
            </a:r>
            <a:r>
              <a:rPr lang="en-US" sz="12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serializeAs</a:t>
            </a:r>
            <a:r>
              <a:rPr lang="en-US" sz="12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=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"</a:t>
            </a:r>
            <a:r>
              <a:rPr lang="en-US" sz="12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"</a:t>
            </a:r>
            <a:r>
              <a:rPr lang="en-US" sz="12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&gt;</a:t>
            </a:r>
            <a:endParaRPr lang="en-US" sz="12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2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               &lt;</a:t>
            </a:r>
            <a:r>
              <a:rPr lang="en-US" sz="1200" dirty="0" smtClean="0">
                <a:solidFill>
                  <a:srgbClr val="A31515"/>
                </a:solidFill>
                <a:latin typeface="Consolas" panose="020B0609020204030204" pitchFamily="49" charset="0"/>
              </a:rPr>
              <a:t>value</a:t>
            </a:r>
            <a:r>
              <a:rPr lang="en-US" sz="12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&gt;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http://10.171.251.47/eoc7/api.asmx</a:t>
            </a:r>
            <a:r>
              <a:rPr lang="en-US" sz="12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&lt;/</a:t>
            </a:r>
            <a:r>
              <a:rPr lang="en-US" sz="1200" dirty="0" smtClean="0">
                <a:solidFill>
                  <a:srgbClr val="A31515"/>
                </a:solidFill>
                <a:latin typeface="Consolas" panose="020B0609020204030204" pitchFamily="49" charset="0"/>
              </a:rPr>
              <a:t>value</a:t>
            </a:r>
            <a:r>
              <a:rPr lang="en-US" sz="12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&gt;</a:t>
            </a:r>
            <a:endParaRPr lang="en-US" sz="12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2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           &lt;/</a:t>
            </a:r>
            <a:r>
              <a:rPr lang="en-US" sz="1200" dirty="0" smtClean="0">
                <a:solidFill>
                  <a:srgbClr val="A31515"/>
                </a:solidFill>
                <a:latin typeface="Consolas" panose="020B0609020204030204" pitchFamily="49" charset="0"/>
              </a:rPr>
              <a:t>setting</a:t>
            </a:r>
            <a:r>
              <a:rPr lang="en-US" sz="12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&gt;</a:t>
            </a:r>
            <a:endParaRPr lang="en-US" sz="12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2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       &lt;/</a:t>
            </a:r>
            <a:r>
              <a:rPr lang="en-US" sz="1200" dirty="0" err="1" smtClean="0">
                <a:solidFill>
                  <a:srgbClr val="A31515"/>
                </a:solidFill>
                <a:latin typeface="Consolas" panose="020B0609020204030204" pitchFamily="49" charset="0"/>
              </a:rPr>
              <a:t>Fleet_Maintenance_Tracker.Properties.Settings</a:t>
            </a:r>
            <a:r>
              <a:rPr lang="en-US" sz="12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&gt;</a:t>
            </a:r>
            <a:endParaRPr lang="en-US" sz="12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2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   &lt;/</a:t>
            </a:r>
            <a:r>
              <a:rPr lang="en-US" sz="1200" dirty="0" err="1" smtClean="0">
                <a:solidFill>
                  <a:srgbClr val="A31515"/>
                </a:solidFill>
                <a:latin typeface="Consolas" panose="020B0609020204030204" pitchFamily="49" charset="0"/>
              </a:rPr>
              <a:t>applicationSettings</a:t>
            </a:r>
            <a:r>
              <a:rPr lang="en-US" sz="12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&gt;</a:t>
            </a:r>
            <a:endParaRPr lang="en-US" sz="12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2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 &lt;</a:t>
            </a:r>
            <a:r>
              <a:rPr lang="en-US" sz="1200" dirty="0" err="1" smtClean="0">
                <a:solidFill>
                  <a:srgbClr val="A31515"/>
                </a:solidFill>
                <a:latin typeface="Consolas" panose="020B0609020204030204" pitchFamily="49" charset="0"/>
              </a:rPr>
              <a:t>appSettings</a:t>
            </a:r>
            <a:r>
              <a:rPr lang="en-US" sz="12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&gt;</a:t>
            </a:r>
            <a:endParaRPr lang="en-US" sz="12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2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   &lt;</a:t>
            </a:r>
            <a:r>
              <a:rPr lang="en-US" sz="1200" dirty="0" smtClean="0">
                <a:solidFill>
                  <a:srgbClr val="A31515"/>
                </a:solidFill>
                <a:latin typeface="Consolas" panose="020B0609020204030204" pitchFamily="49" charset="0"/>
              </a:rPr>
              <a:t>add</a:t>
            </a:r>
            <a:r>
              <a:rPr lang="en-US" sz="12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key</a:t>
            </a:r>
            <a:r>
              <a:rPr lang="en-US" sz="12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=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"</a:t>
            </a:r>
            <a:r>
              <a:rPr lang="en-US" sz="12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username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"</a:t>
            </a:r>
            <a:r>
              <a:rPr lang="en-US" sz="12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value</a:t>
            </a:r>
            <a:r>
              <a:rPr lang="en-US" sz="12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=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"</a:t>
            </a:r>
            <a:r>
              <a:rPr lang="en-US" sz="120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api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"</a:t>
            </a:r>
            <a:r>
              <a:rPr lang="en-US" sz="12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/&gt;</a:t>
            </a:r>
            <a:endParaRPr lang="en-US" sz="12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2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   &lt;</a:t>
            </a:r>
            <a:r>
              <a:rPr lang="en-US" sz="1200" dirty="0" smtClean="0">
                <a:solidFill>
                  <a:srgbClr val="A31515"/>
                </a:solidFill>
                <a:latin typeface="Consolas" panose="020B0609020204030204" pitchFamily="49" charset="0"/>
              </a:rPr>
              <a:t>add</a:t>
            </a:r>
            <a:r>
              <a:rPr lang="en-US" sz="12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key</a:t>
            </a:r>
            <a:r>
              <a:rPr lang="en-US" sz="12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=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"</a:t>
            </a:r>
            <a:r>
              <a:rPr lang="en-US" sz="12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password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"</a:t>
            </a:r>
            <a:r>
              <a:rPr lang="en-US" sz="12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value</a:t>
            </a:r>
            <a:r>
              <a:rPr lang="en-US" sz="12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=</a:t>
            </a:r>
            <a:r>
              <a:rPr lang="en-US" sz="1200" dirty="0" smtClean="0">
                <a:solidFill>
                  <a:prstClr val="black"/>
                </a:solidFill>
                <a:latin typeface="Consolas" panose="020B0609020204030204" pitchFamily="49" charset="0"/>
              </a:rPr>
              <a:t>“</a:t>
            </a:r>
            <a:r>
              <a:rPr lang="en-US" sz="12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*****</a:t>
            </a:r>
            <a:r>
              <a:rPr lang="en-US" sz="1200" dirty="0" smtClean="0">
                <a:solidFill>
                  <a:prstClr val="black"/>
                </a:solidFill>
                <a:latin typeface="Consolas" panose="020B0609020204030204" pitchFamily="49" charset="0"/>
              </a:rPr>
              <a:t>"</a:t>
            </a:r>
            <a:r>
              <a:rPr lang="en-US" sz="12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/&gt;</a:t>
            </a:r>
            <a:endParaRPr lang="en-US" sz="12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2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   &lt;</a:t>
            </a:r>
            <a:r>
              <a:rPr lang="en-US" sz="1200" dirty="0" smtClean="0">
                <a:solidFill>
                  <a:srgbClr val="A31515"/>
                </a:solidFill>
                <a:latin typeface="Consolas" panose="020B0609020204030204" pitchFamily="49" charset="0"/>
              </a:rPr>
              <a:t>add</a:t>
            </a:r>
            <a:r>
              <a:rPr lang="en-US" sz="12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key</a:t>
            </a:r>
            <a:r>
              <a:rPr lang="en-US" sz="12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=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"</a:t>
            </a:r>
            <a:r>
              <a:rPr lang="en-US" sz="12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position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"</a:t>
            </a:r>
            <a:r>
              <a:rPr lang="en-US" sz="12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value</a:t>
            </a:r>
            <a:r>
              <a:rPr lang="en-US" sz="12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=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"</a:t>
            </a:r>
            <a:r>
              <a:rPr lang="en-US" sz="12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WebEOC Admin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"</a:t>
            </a:r>
            <a:r>
              <a:rPr lang="en-US" sz="12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/&gt;</a:t>
            </a:r>
            <a:endParaRPr lang="en-US" sz="12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2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   &lt;</a:t>
            </a:r>
            <a:r>
              <a:rPr lang="en-US" sz="1200" dirty="0" smtClean="0">
                <a:solidFill>
                  <a:srgbClr val="A31515"/>
                </a:solidFill>
                <a:latin typeface="Consolas" panose="020B0609020204030204" pitchFamily="49" charset="0"/>
              </a:rPr>
              <a:t>add</a:t>
            </a:r>
            <a:r>
              <a:rPr lang="en-US" sz="12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key</a:t>
            </a:r>
            <a:r>
              <a:rPr lang="en-US" sz="12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=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"</a:t>
            </a:r>
            <a:r>
              <a:rPr lang="en-US" sz="12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incident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"</a:t>
            </a:r>
            <a:r>
              <a:rPr lang="en-US" sz="12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value</a:t>
            </a:r>
            <a:r>
              <a:rPr lang="en-US" sz="12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=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"</a:t>
            </a:r>
            <a:r>
              <a:rPr lang="en-US" sz="12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Training - 2017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"</a:t>
            </a:r>
            <a:r>
              <a:rPr lang="en-US" sz="12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/&gt;</a:t>
            </a:r>
            <a:endParaRPr lang="en-US" sz="12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2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   &lt;</a:t>
            </a:r>
            <a:r>
              <a:rPr lang="en-US" sz="1200" dirty="0" smtClean="0">
                <a:solidFill>
                  <a:srgbClr val="A31515"/>
                </a:solidFill>
                <a:latin typeface="Consolas" panose="020B0609020204030204" pitchFamily="49" charset="0"/>
              </a:rPr>
              <a:t>add</a:t>
            </a:r>
            <a:r>
              <a:rPr lang="en-US" sz="12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key</a:t>
            </a:r>
            <a:r>
              <a:rPr lang="en-US" sz="12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=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"</a:t>
            </a:r>
            <a:r>
              <a:rPr lang="en-US" sz="120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boardname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"</a:t>
            </a:r>
            <a:r>
              <a:rPr lang="en-US" sz="12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value</a:t>
            </a:r>
            <a:r>
              <a:rPr lang="en-US" sz="12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=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"</a:t>
            </a:r>
            <a:r>
              <a:rPr lang="en-US" sz="12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FFX Fleet Maintenance Tracker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"</a:t>
            </a:r>
            <a:r>
              <a:rPr lang="en-US" sz="12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/&gt;</a:t>
            </a:r>
            <a:endParaRPr lang="en-US" sz="12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2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   &lt;</a:t>
            </a:r>
            <a:r>
              <a:rPr lang="en-US" sz="1200" dirty="0" smtClean="0">
                <a:solidFill>
                  <a:srgbClr val="A31515"/>
                </a:solidFill>
                <a:latin typeface="Consolas" panose="020B0609020204030204" pitchFamily="49" charset="0"/>
              </a:rPr>
              <a:t>add</a:t>
            </a:r>
            <a:r>
              <a:rPr lang="en-US" sz="12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key</a:t>
            </a:r>
            <a:r>
              <a:rPr lang="en-US" sz="12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=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"</a:t>
            </a:r>
            <a:r>
              <a:rPr lang="en-US" sz="120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viewname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"</a:t>
            </a:r>
            <a:r>
              <a:rPr lang="en-US" sz="12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value</a:t>
            </a:r>
            <a:r>
              <a:rPr lang="en-US" sz="12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=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"</a:t>
            </a:r>
            <a:r>
              <a:rPr lang="en-US" sz="12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List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"</a:t>
            </a:r>
            <a:r>
              <a:rPr lang="en-US" sz="12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/&gt;</a:t>
            </a:r>
            <a:endParaRPr lang="en-US" sz="12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2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   &lt;</a:t>
            </a:r>
            <a:r>
              <a:rPr lang="en-US" sz="1200" dirty="0" smtClean="0">
                <a:solidFill>
                  <a:srgbClr val="A31515"/>
                </a:solidFill>
                <a:latin typeface="Consolas" panose="020B0609020204030204" pitchFamily="49" charset="0"/>
              </a:rPr>
              <a:t>add</a:t>
            </a:r>
            <a:r>
              <a:rPr lang="en-US" sz="12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key</a:t>
            </a:r>
            <a:r>
              <a:rPr lang="en-US" sz="12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=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"</a:t>
            </a:r>
            <a:r>
              <a:rPr lang="en-US" sz="120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inputname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"</a:t>
            </a:r>
            <a:r>
              <a:rPr lang="en-US" sz="12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value</a:t>
            </a:r>
            <a:r>
              <a:rPr lang="en-US" sz="12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=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"</a:t>
            </a:r>
            <a:r>
              <a:rPr lang="en-US" sz="12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Input API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"</a:t>
            </a:r>
            <a:r>
              <a:rPr lang="en-US" sz="12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/&gt;</a:t>
            </a:r>
            <a:endParaRPr lang="en-US" sz="12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2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   &lt;</a:t>
            </a:r>
            <a:r>
              <a:rPr lang="en-US" sz="1200" dirty="0" smtClean="0">
                <a:solidFill>
                  <a:srgbClr val="A31515"/>
                </a:solidFill>
                <a:latin typeface="Consolas" panose="020B0609020204030204" pitchFamily="49" charset="0"/>
              </a:rPr>
              <a:t>add</a:t>
            </a:r>
            <a:r>
              <a:rPr lang="en-US" sz="12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key</a:t>
            </a:r>
            <a:r>
              <a:rPr lang="en-US" sz="12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=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"</a:t>
            </a:r>
            <a:r>
              <a:rPr lang="en-US" sz="120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emailfrom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"</a:t>
            </a:r>
            <a:r>
              <a:rPr lang="en-US" sz="12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value</a:t>
            </a:r>
            <a:r>
              <a:rPr lang="en-US" sz="12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=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"</a:t>
            </a:r>
            <a:r>
              <a:rPr lang="en-US" sz="12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support@ncrwebeoc.com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"</a:t>
            </a:r>
            <a:r>
              <a:rPr lang="en-US" sz="12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/&gt;</a:t>
            </a:r>
            <a:endParaRPr lang="en-US" sz="12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2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   &lt;</a:t>
            </a:r>
            <a:r>
              <a:rPr lang="en-US" sz="1200" dirty="0" smtClean="0">
                <a:solidFill>
                  <a:srgbClr val="A31515"/>
                </a:solidFill>
                <a:latin typeface="Consolas" panose="020B0609020204030204" pitchFamily="49" charset="0"/>
              </a:rPr>
              <a:t>add</a:t>
            </a:r>
            <a:r>
              <a:rPr lang="en-US" sz="12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key</a:t>
            </a:r>
            <a:r>
              <a:rPr lang="en-US" sz="12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=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"</a:t>
            </a:r>
            <a:r>
              <a:rPr lang="en-US" sz="120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emailto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"</a:t>
            </a:r>
            <a:r>
              <a:rPr lang="en-US" sz="12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value</a:t>
            </a:r>
            <a:r>
              <a:rPr lang="en-US" sz="12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=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"</a:t>
            </a:r>
            <a:r>
              <a:rPr lang="en-US" sz="12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ciprian.sufitchi@fairfaxcounty.gov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"</a:t>
            </a:r>
            <a:r>
              <a:rPr lang="en-US" sz="12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/&gt;</a:t>
            </a:r>
            <a:endParaRPr lang="en-US" sz="12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2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   &lt;</a:t>
            </a:r>
            <a:r>
              <a:rPr lang="en-US" sz="1200" dirty="0" smtClean="0">
                <a:solidFill>
                  <a:srgbClr val="A31515"/>
                </a:solidFill>
                <a:latin typeface="Consolas" panose="020B0609020204030204" pitchFamily="49" charset="0"/>
              </a:rPr>
              <a:t>add</a:t>
            </a:r>
            <a:r>
              <a:rPr lang="en-US" sz="12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key</a:t>
            </a:r>
            <a:r>
              <a:rPr lang="en-US" sz="12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=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"</a:t>
            </a:r>
            <a:r>
              <a:rPr lang="en-US" sz="120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smtp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"</a:t>
            </a:r>
            <a:r>
              <a:rPr lang="en-US" sz="12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value</a:t>
            </a:r>
            <a:r>
              <a:rPr lang="en-US" sz="12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=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"</a:t>
            </a:r>
            <a:r>
              <a:rPr lang="en-US" sz="12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10.171.32.53</a:t>
            </a:r>
            <a:r>
              <a:rPr lang="en-US" sz="1200" dirty="0">
                <a:solidFill>
                  <a:prstClr val="black"/>
                </a:solidFill>
                <a:latin typeface="Consolas" panose="020B0609020204030204" pitchFamily="49" charset="0"/>
              </a:rPr>
              <a:t>"</a:t>
            </a:r>
            <a:r>
              <a:rPr lang="en-US" sz="12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/&gt;</a:t>
            </a:r>
            <a:endParaRPr lang="en-US" sz="12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2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 &lt;/</a:t>
            </a:r>
            <a:r>
              <a:rPr lang="en-US" sz="1200" dirty="0" err="1" smtClean="0">
                <a:solidFill>
                  <a:srgbClr val="A31515"/>
                </a:solidFill>
                <a:latin typeface="Consolas" panose="020B0609020204030204" pitchFamily="49" charset="0"/>
              </a:rPr>
              <a:t>appSettings</a:t>
            </a:r>
            <a:r>
              <a:rPr lang="en-US" sz="12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&gt;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235851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Fleet Maintenance Tracker board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163" y="1446028"/>
            <a:ext cx="5009034" cy="372527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2480" y="2463136"/>
            <a:ext cx="5094813" cy="378906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92720" y="1446139"/>
            <a:ext cx="5695271" cy="4235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34047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Calendar board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7936" y="1421311"/>
            <a:ext cx="9017422" cy="5282457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6" name="Oval 5"/>
          <p:cNvSpPr/>
          <p:nvPr/>
        </p:nvSpPr>
        <p:spPr>
          <a:xfrm>
            <a:off x="2583711" y="3838353"/>
            <a:ext cx="1977655" cy="178627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358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Calendar board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29195" y="1690688"/>
            <a:ext cx="105156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>
                <a:latin typeface="Consolas" panose="020B0609020204030204" pitchFamily="49" charset="0"/>
              </a:rPr>
              <a:t> </a:t>
            </a:r>
            <a:r>
              <a:rPr lang="en-US" sz="1100" dirty="0" err="1" smtClean="0">
                <a:latin typeface="Consolas" panose="020B0609020204030204" pitchFamily="49" charset="0"/>
              </a:rPr>
              <a:t>str.AppendLine</a:t>
            </a:r>
            <a:r>
              <a:rPr lang="en-US" sz="1100" dirty="0" smtClean="0">
                <a:latin typeface="Consolas" panose="020B0609020204030204" pitchFamily="49" charset="0"/>
              </a:rPr>
              <a:t>(</a:t>
            </a:r>
            <a:r>
              <a:rPr lang="en-US" sz="1100" dirty="0" err="1" smtClean="0">
                <a:solidFill>
                  <a:srgbClr val="2B91AF"/>
                </a:solidFill>
                <a:latin typeface="Consolas" panose="020B0609020204030204" pitchFamily="49" charset="0"/>
              </a:rPr>
              <a:t>String</a:t>
            </a:r>
            <a:r>
              <a:rPr lang="en-US" sz="1100" dirty="0" err="1">
                <a:solidFill>
                  <a:prstClr val="black"/>
                </a:solidFill>
                <a:latin typeface="Consolas" panose="020B0609020204030204" pitchFamily="49" charset="0"/>
              </a:rPr>
              <a:t>.Format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(</a:t>
            </a:r>
            <a:r>
              <a:rPr lang="en-US" sz="1100" dirty="0" smtClean="0">
                <a:solidFill>
                  <a:srgbClr val="A31515"/>
                </a:solidFill>
                <a:latin typeface="Consolas" panose="020B0609020204030204" pitchFamily="49" charset="0"/>
              </a:rPr>
              <a:t>"CREATED:{0:yyyyMMddTHHmmss}"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, </a:t>
            </a:r>
            <a:r>
              <a:rPr lang="en-US" sz="1100" dirty="0" err="1" smtClean="0">
                <a:solidFill>
                  <a:srgbClr val="2B91AF"/>
                </a:solidFill>
                <a:latin typeface="Consolas" panose="020B0609020204030204" pitchFamily="49" charset="0"/>
              </a:rPr>
              <a:t>DateTime</a:t>
            </a:r>
            <a:r>
              <a:rPr lang="en-US" sz="1100" dirty="0" err="1">
                <a:solidFill>
                  <a:prstClr val="black"/>
                </a:solidFill>
                <a:latin typeface="Consolas" panose="020B0609020204030204" pitchFamily="49" charset="0"/>
              </a:rPr>
              <a:t>.Now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));</a:t>
            </a:r>
          </a:p>
          <a:p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            </a:t>
            </a:r>
            <a:r>
              <a:rPr lang="en-US" sz="1100" dirty="0" err="1">
                <a:solidFill>
                  <a:prstClr val="black"/>
                </a:solidFill>
                <a:latin typeface="Consolas" panose="020B0609020204030204" pitchFamily="49" charset="0"/>
              </a:rPr>
              <a:t>str.AppendLine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(</a:t>
            </a:r>
            <a:r>
              <a:rPr lang="en-US" sz="1100" dirty="0" err="1" smtClean="0">
                <a:solidFill>
                  <a:srgbClr val="2B91AF"/>
                </a:solidFill>
                <a:latin typeface="Consolas" panose="020B0609020204030204" pitchFamily="49" charset="0"/>
              </a:rPr>
              <a:t>String</a:t>
            </a:r>
            <a:r>
              <a:rPr lang="en-US" sz="1100" dirty="0" err="1">
                <a:solidFill>
                  <a:prstClr val="black"/>
                </a:solidFill>
                <a:latin typeface="Consolas" panose="020B0609020204030204" pitchFamily="49" charset="0"/>
              </a:rPr>
              <a:t>.Format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(</a:t>
            </a:r>
            <a:r>
              <a:rPr lang="en-US" sz="1100" dirty="0" smtClean="0">
                <a:solidFill>
                  <a:srgbClr val="A31515"/>
                </a:solidFill>
                <a:latin typeface="Consolas" panose="020B0609020204030204" pitchFamily="49" charset="0"/>
              </a:rPr>
              <a:t>"DTSTAMP:{0:yyyyMMddTHHmmss}"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, </a:t>
            </a:r>
            <a:r>
              <a:rPr lang="en-US" sz="1100" dirty="0" err="1" smtClean="0">
                <a:solidFill>
                  <a:srgbClr val="2B91AF"/>
                </a:solidFill>
                <a:latin typeface="Consolas" panose="020B0609020204030204" pitchFamily="49" charset="0"/>
              </a:rPr>
              <a:t>DateTime</a:t>
            </a:r>
            <a:r>
              <a:rPr lang="en-US" sz="1100" dirty="0" err="1">
                <a:solidFill>
                  <a:prstClr val="black"/>
                </a:solidFill>
                <a:latin typeface="Consolas" panose="020B0609020204030204" pitchFamily="49" charset="0"/>
              </a:rPr>
              <a:t>.Now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));</a:t>
            </a:r>
          </a:p>
          <a:p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            </a:t>
            </a:r>
            <a:r>
              <a:rPr lang="en-US" sz="11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</a:t>
            </a:r>
            <a:r>
              <a:rPr lang="en-US" sz="1100" dirty="0" err="1" smtClean="0">
                <a:solidFill>
                  <a:srgbClr val="008000"/>
                </a:solidFill>
                <a:latin typeface="Consolas" panose="020B0609020204030204" pitchFamily="49" charset="0"/>
              </a:rPr>
              <a:t>str.AppendLine</a:t>
            </a:r>
            <a:r>
              <a:rPr lang="en-US" sz="11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(</a:t>
            </a:r>
            <a:r>
              <a:rPr lang="en-US" sz="1100" dirty="0" err="1" smtClean="0">
                <a:solidFill>
                  <a:srgbClr val="008000"/>
                </a:solidFill>
                <a:latin typeface="Consolas" panose="020B0609020204030204" pitchFamily="49" charset="0"/>
              </a:rPr>
              <a:t>String.Format</a:t>
            </a:r>
            <a:r>
              <a:rPr lang="en-US" sz="11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("DTSTART;TZID=\"America/</a:t>
            </a:r>
            <a:r>
              <a:rPr lang="en-US" sz="1100" dirty="0" err="1" smtClean="0">
                <a:solidFill>
                  <a:srgbClr val="008000"/>
                </a:solidFill>
                <a:latin typeface="Consolas" panose="020B0609020204030204" pitchFamily="49" charset="0"/>
              </a:rPr>
              <a:t>New_York</a:t>
            </a:r>
            <a:r>
              <a:rPr lang="en-US" sz="11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\":{0:yyyyMMddTHHmmss}", </a:t>
            </a:r>
            <a:r>
              <a:rPr lang="en-US" sz="1100" dirty="0" err="1" smtClean="0">
                <a:solidFill>
                  <a:srgbClr val="008000"/>
                </a:solidFill>
                <a:latin typeface="Consolas" panose="020B0609020204030204" pitchFamily="49" charset="0"/>
              </a:rPr>
              <a:t>objApptEmailStartDate</a:t>
            </a:r>
            <a:r>
              <a:rPr lang="en-US" sz="11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));</a:t>
            </a:r>
            <a:endParaRPr lang="en-US" sz="11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            </a:t>
            </a:r>
            <a:r>
              <a:rPr lang="en-US" sz="11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</a:t>
            </a:r>
            <a:r>
              <a:rPr lang="en-US" sz="1100" dirty="0" err="1" smtClean="0">
                <a:solidFill>
                  <a:srgbClr val="008000"/>
                </a:solidFill>
                <a:latin typeface="Consolas" panose="020B0609020204030204" pitchFamily="49" charset="0"/>
              </a:rPr>
              <a:t>str.AppendLine</a:t>
            </a:r>
            <a:r>
              <a:rPr lang="en-US" sz="11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(</a:t>
            </a:r>
            <a:r>
              <a:rPr lang="en-US" sz="1100" dirty="0" err="1" smtClean="0">
                <a:solidFill>
                  <a:srgbClr val="008000"/>
                </a:solidFill>
                <a:latin typeface="Consolas" panose="020B0609020204030204" pitchFamily="49" charset="0"/>
              </a:rPr>
              <a:t>String.Format</a:t>
            </a:r>
            <a:r>
              <a:rPr lang="en-US" sz="11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("DTEND;TZID=\"America/</a:t>
            </a:r>
            <a:r>
              <a:rPr lang="en-US" sz="1100" dirty="0" err="1" smtClean="0">
                <a:solidFill>
                  <a:srgbClr val="008000"/>
                </a:solidFill>
                <a:latin typeface="Consolas" panose="020B0609020204030204" pitchFamily="49" charset="0"/>
              </a:rPr>
              <a:t>New_York</a:t>
            </a:r>
            <a:r>
              <a:rPr lang="en-US" sz="11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\":{0:yyyyMMddTHHmmss}", </a:t>
            </a:r>
            <a:r>
              <a:rPr lang="en-US" sz="1100" dirty="0" err="1" smtClean="0">
                <a:solidFill>
                  <a:srgbClr val="008000"/>
                </a:solidFill>
                <a:latin typeface="Consolas" panose="020B0609020204030204" pitchFamily="49" charset="0"/>
              </a:rPr>
              <a:t>objApptEmailEndDate</a:t>
            </a:r>
            <a:r>
              <a:rPr lang="en-US" sz="11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));            </a:t>
            </a:r>
            <a:endParaRPr lang="en-US" sz="11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            </a:t>
            </a:r>
            <a:r>
              <a:rPr lang="en-US" sz="1100" dirty="0" err="1">
                <a:solidFill>
                  <a:prstClr val="black"/>
                </a:solidFill>
                <a:latin typeface="Consolas" panose="020B0609020204030204" pitchFamily="49" charset="0"/>
              </a:rPr>
              <a:t>str.AppendLine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(</a:t>
            </a:r>
            <a:r>
              <a:rPr lang="en-US" sz="110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n-US" sz="1100" dirty="0" err="1">
                <a:solidFill>
                  <a:prstClr val="black"/>
                </a:solidFill>
                <a:latin typeface="Consolas" panose="020B0609020204030204" pitchFamily="49" charset="0"/>
              </a:rPr>
              <a:t>.Format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(</a:t>
            </a:r>
            <a:r>
              <a:rPr lang="en-US" sz="1100" dirty="0" smtClean="0">
                <a:solidFill>
                  <a:srgbClr val="A31515"/>
                </a:solidFill>
                <a:latin typeface="Consolas" panose="020B0609020204030204" pitchFamily="49" charset="0"/>
              </a:rPr>
              <a:t>"DTSTART:{0:yyyyMMddTHHmmssZ}"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, </a:t>
            </a:r>
            <a:r>
              <a:rPr lang="en-US" sz="1100" dirty="0" err="1">
                <a:solidFill>
                  <a:prstClr val="black"/>
                </a:solidFill>
                <a:latin typeface="Consolas" panose="020B0609020204030204" pitchFamily="49" charset="0"/>
              </a:rPr>
              <a:t>objApptEmailStartDate.ToUniversalTime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().</a:t>
            </a:r>
            <a:r>
              <a:rPr lang="en-US" sz="1100" dirty="0" err="1">
                <a:solidFill>
                  <a:prstClr val="black"/>
                </a:solidFill>
                <a:latin typeface="Consolas" panose="020B0609020204030204" pitchFamily="49" charset="0"/>
              </a:rPr>
              <a:t>ToString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(</a:t>
            </a:r>
            <a:r>
              <a:rPr lang="en-US" sz="1100" dirty="0" smtClean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sz="1100" dirty="0" err="1" smtClean="0">
                <a:solidFill>
                  <a:srgbClr val="A31515"/>
                </a:solidFill>
                <a:latin typeface="Consolas" panose="020B0609020204030204" pitchFamily="49" charset="0"/>
              </a:rPr>
              <a:t>yyyyMMdd</a:t>
            </a:r>
            <a:r>
              <a:rPr lang="en-US" sz="1100" dirty="0" smtClean="0">
                <a:solidFill>
                  <a:srgbClr val="A31515"/>
                </a:solidFill>
                <a:latin typeface="Consolas" panose="020B0609020204030204" pitchFamily="49" charset="0"/>
              </a:rPr>
              <a:t>\\</a:t>
            </a:r>
            <a:r>
              <a:rPr lang="en-US" sz="1100" dirty="0" err="1" smtClean="0">
                <a:solidFill>
                  <a:srgbClr val="A31515"/>
                </a:solidFill>
                <a:latin typeface="Consolas" panose="020B0609020204030204" pitchFamily="49" charset="0"/>
              </a:rPr>
              <a:t>THHmmss</a:t>
            </a:r>
            <a:r>
              <a:rPr lang="en-US" sz="1100" dirty="0" smtClean="0">
                <a:solidFill>
                  <a:srgbClr val="A31515"/>
                </a:solidFill>
                <a:latin typeface="Consolas" panose="020B0609020204030204" pitchFamily="49" charset="0"/>
              </a:rPr>
              <a:t>\\Z"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)));</a:t>
            </a:r>
          </a:p>
          <a:p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            </a:t>
            </a:r>
            <a:r>
              <a:rPr lang="en-US" sz="1100" dirty="0" err="1">
                <a:solidFill>
                  <a:prstClr val="black"/>
                </a:solidFill>
                <a:latin typeface="Consolas" panose="020B0609020204030204" pitchFamily="49" charset="0"/>
              </a:rPr>
              <a:t>str.AppendLine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(</a:t>
            </a:r>
            <a:r>
              <a:rPr lang="en-US" sz="110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n-US" sz="1100" dirty="0" err="1">
                <a:solidFill>
                  <a:prstClr val="black"/>
                </a:solidFill>
                <a:latin typeface="Consolas" panose="020B0609020204030204" pitchFamily="49" charset="0"/>
              </a:rPr>
              <a:t>.Format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(</a:t>
            </a:r>
            <a:r>
              <a:rPr lang="en-US" sz="1100" dirty="0" smtClean="0">
                <a:solidFill>
                  <a:srgbClr val="A31515"/>
                </a:solidFill>
                <a:latin typeface="Consolas" panose="020B0609020204030204" pitchFamily="49" charset="0"/>
              </a:rPr>
              <a:t>"DTEND:{0:yyyyMMddTHHmmssZ}"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, </a:t>
            </a:r>
            <a:r>
              <a:rPr lang="en-US" sz="1100" dirty="0" err="1">
                <a:solidFill>
                  <a:prstClr val="black"/>
                </a:solidFill>
                <a:latin typeface="Consolas" panose="020B0609020204030204" pitchFamily="49" charset="0"/>
              </a:rPr>
              <a:t>objApptEmailEndDate.ToUniversalTime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().</a:t>
            </a:r>
            <a:r>
              <a:rPr lang="en-US" sz="1100" dirty="0" err="1">
                <a:solidFill>
                  <a:prstClr val="black"/>
                </a:solidFill>
                <a:latin typeface="Consolas" panose="020B0609020204030204" pitchFamily="49" charset="0"/>
              </a:rPr>
              <a:t>ToString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(</a:t>
            </a:r>
            <a:r>
              <a:rPr lang="en-US" sz="1100" dirty="0" smtClean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sz="1100" dirty="0" err="1" smtClean="0">
                <a:solidFill>
                  <a:srgbClr val="A31515"/>
                </a:solidFill>
                <a:latin typeface="Consolas" panose="020B0609020204030204" pitchFamily="49" charset="0"/>
              </a:rPr>
              <a:t>yyyyMMdd</a:t>
            </a:r>
            <a:r>
              <a:rPr lang="en-US" sz="1100" dirty="0" smtClean="0">
                <a:solidFill>
                  <a:srgbClr val="A31515"/>
                </a:solidFill>
                <a:latin typeface="Consolas" panose="020B0609020204030204" pitchFamily="49" charset="0"/>
              </a:rPr>
              <a:t>\\</a:t>
            </a:r>
            <a:r>
              <a:rPr lang="en-US" sz="1100" dirty="0" err="1" smtClean="0">
                <a:solidFill>
                  <a:srgbClr val="A31515"/>
                </a:solidFill>
                <a:latin typeface="Consolas" panose="020B0609020204030204" pitchFamily="49" charset="0"/>
              </a:rPr>
              <a:t>THHmmss</a:t>
            </a:r>
            <a:r>
              <a:rPr lang="en-US" sz="1100" dirty="0" smtClean="0">
                <a:solidFill>
                  <a:srgbClr val="A31515"/>
                </a:solidFill>
                <a:latin typeface="Consolas" panose="020B0609020204030204" pitchFamily="49" charset="0"/>
              </a:rPr>
              <a:t>\\Z"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)));                                    </a:t>
            </a:r>
          </a:p>
          <a:p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            </a:t>
            </a:r>
            <a:r>
              <a:rPr lang="en-US" sz="1100" dirty="0" err="1">
                <a:solidFill>
                  <a:prstClr val="black"/>
                </a:solidFill>
                <a:latin typeface="Consolas" panose="020B0609020204030204" pitchFamily="49" charset="0"/>
              </a:rPr>
              <a:t>str.AppendLine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(</a:t>
            </a:r>
            <a:r>
              <a:rPr lang="en-US" sz="1100" dirty="0" smtClean="0">
                <a:solidFill>
                  <a:srgbClr val="A31515"/>
                </a:solidFill>
                <a:latin typeface="Consolas" panose="020B0609020204030204" pitchFamily="49" charset="0"/>
              </a:rPr>
              <a:t>"LOCATION:"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 + </a:t>
            </a:r>
            <a:r>
              <a:rPr lang="en-US" sz="1100" dirty="0" err="1">
                <a:solidFill>
                  <a:prstClr val="black"/>
                </a:solidFill>
                <a:latin typeface="Consolas" panose="020B0609020204030204" pitchFamily="49" charset="0"/>
              </a:rPr>
              <a:t>objApptEmailLocation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);</a:t>
            </a:r>
          </a:p>
          <a:p>
            <a:endParaRPr lang="en-US" sz="11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            </a:t>
            </a:r>
            <a:r>
              <a:rPr lang="en-US" sz="1100" dirty="0" err="1">
                <a:solidFill>
                  <a:prstClr val="black"/>
                </a:solidFill>
                <a:latin typeface="Consolas" panose="020B0609020204030204" pitchFamily="49" charset="0"/>
              </a:rPr>
              <a:t>str.AppendLine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(</a:t>
            </a:r>
            <a:r>
              <a:rPr lang="en-US" sz="1100" dirty="0" err="1" smtClean="0">
                <a:solidFill>
                  <a:srgbClr val="2B91AF"/>
                </a:solidFill>
                <a:latin typeface="Consolas" panose="020B0609020204030204" pitchFamily="49" charset="0"/>
              </a:rPr>
              <a:t>String</a:t>
            </a:r>
            <a:r>
              <a:rPr lang="en-US" sz="1100" dirty="0" err="1">
                <a:solidFill>
                  <a:prstClr val="black"/>
                </a:solidFill>
                <a:latin typeface="Consolas" panose="020B0609020204030204" pitchFamily="49" charset="0"/>
              </a:rPr>
              <a:t>.Format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(</a:t>
            </a:r>
            <a:r>
              <a:rPr lang="en-US" sz="1100" dirty="0" smtClean="0">
                <a:solidFill>
                  <a:srgbClr val="A31515"/>
                </a:solidFill>
                <a:latin typeface="Consolas" panose="020B0609020204030204" pitchFamily="49" charset="0"/>
              </a:rPr>
              <a:t>"UID:{0}"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, </a:t>
            </a:r>
            <a:r>
              <a:rPr lang="en-US" sz="1100" dirty="0" err="1" smtClean="0">
                <a:solidFill>
                  <a:srgbClr val="2B91AF"/>
                </a:solidFill>
                <a:latin typeface="Consolas" panose="020B0609020204030204" pitchFamily="49" charset="0"/>
              </a:rPr>
              <a:t>Guid</a:t>
            </a:r>
            <a:r>
              <a:rPr lang="en-US" sz="1100" dirty="0" err="1">
                <a:solidFill>
                  <a:prstClr val="black"/>
                </a:solidFill>
                <a:latin typeface="Consolas" panose="020B0609020204030204" pitchFamily="49" charset="0"/>
              </a:rPr>
              <a:t>.NewGuid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()));</a:t>
            </a:r>
          </a:p>
          <a:p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            </a:t>
            </a:r>
            <a:r>
              <a:rPr lang="en-US" sz="1100" dirty="0" err="1">
                <a:solidFill>
                  <a:prstClr val="black"/>
                </a:solidFill>
                <a:latin typeface="Consolas" panose="020B0609020204030204" pitchFamily="49" charset="0"/>
              </a:rPr>
              <a:t>str.AppendLine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(</a:t>
            </a:r>
            <a:r>
              <a:rPr lang="en-US" sz="110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n-US" sz="1100" dirty="0" err="1">
                <a:solidFill>
                  <a:prstClr val="black"/>
                </a:solidFill>
                <a:latin typeface="Consolas" panose="020B0609020204030204" pitchFamily="49" charset="0"/>
              </a:rPr>
              <a:t>.Format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(</a:t>
            </a:r>
            <a:r>
              <a:rPr lang="en-US" sz="1100" dirty="0" smtClean="0">
                <a:solidFill>
                  <a:srgbClr val="A31515"/>
                </a:solidFill>
                <a:latin typeface="Consolas" panose="020B0609020204030204" pitchFamily="49" charset="0"/>
              </a:rPr>
              <a:t>"DESCRIPTION:{0}"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, </a:t>
            </a:r>
            <a:r>
              <a:rPr lang="en-US" sz="1100" dirty="0" err="1">
                <a:solidFill>
                  <a:prstClr val="black"/>
                </a:solidFill>
                <a:latin typeface="Consolas" panose="020B0609020204030204" pitchFamily="49" charset="0"/>
              </a:rPr>
              <a:t>objApptEmailBody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));</a:t>
            </a:r>
          </a:p>
          <a:p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            </a:t>
            </a:r>
            <a:r>
              <a:rPr lang="en-US" sz="1100" dirty="0" err="1">
                <a:solidFill>
                  <a:prstClr val="black"/>
                </a:solidFill>
                <a:latin typeface="Consolas" panose="020B0609020204030204" pitchFamily="49" charset="0"/>
              </a:rPr>
              <a:t>str.AppendLine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(</a:t>
            </a:r>
            <a:r>
              <a:rPr lang="en-US" sz="110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n-US" sz="1100" dirty="0" err="1">
                <a:solidFill>
                  <a:prstClr val="black"/>
                </a:solidFill>
                <a:latin typeface="Consolas" panose="020B0609020204030204" pitchFamily="49" charset="0"/>
              </a:rPr>
              <a:t>.Format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(</a:t>
            </a:r>
            <a:r>
              <a:rPr lang="en-US" sz="1100" dirty="0" smtClean="0">
                <a:solidFill>
                  <a:srgbClr val="A31515"/>
                </a:solidFill>
                <a:latin typeface="Consolas" panose="020B0609020204030204" pitchFamily="49" charset="0"/>
              </a:rPr>
              <a:t>"X-ALT-DESC;FMTTYPE=text/html:{0}"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, </a:t>
            </a:r>
            <a:r>
              <a:rPr lang="en-US" sz="1100" dirty="0" err="1">
                <a:solidFill>
                  <a:prstClr val="black"/>
                </a:solidFill>
                <a:latin typeface="Consolas" panose="020B0609020204030204" pitchFamily="49" charset="0"/>
              </a:rPr>
              <a:t>objApptEmailBody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));</a:t>
            </a:r>
          </a:p>
          <a:p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            </a:t>
            </a:r>
            <a:r>
              <a:rPr lang="en-US" sz="1100" dirty="0" err="1">
                <a:solidFill>
                  <a:prstClr val="black"/>
                </a:solidFill>
                <a:latin typeface="Consolas" panose="020B0609020204030204" pitchFamily="49" charset="0"/>
              </a:rPr>
              <a:t>str.AppendLine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(</a:t>
            </a:r>
            <a:r>
              <a:rPr lang="en-US" sz="110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n-US" sz="1100" dirty="0" err="1">
                <a:solidFill>
                  <a:prstClr val="black"/>
                </a:solidFill>
                <a:latin typeface="Consolas" panose="020B0609020204030204" pitchFamily="49" charset="0"/>
              </a:rPr>
              <a:t>.Format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(</a:t>
            </a:r>
            <a:r>
              <a:rPr lang="en-US" sz="1100" dirty="0" smtClean="0">
                <a:solidFill>
                  <a:srgbClr val="A31515"/>
                </a:solidFill>
                <a:latin typeface="Consolas" panose="020B0609020204030204" pitchFamily="49" charset="0"/>
              </a:rPr>
              <a:t>"SUMMARY:{0}"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, </a:t>
            </a:r>
            <a:r>
              <a:rPr lang="en-US" sz="1100" dirty="0" err="1">
                <a:solidFill>
                  <a:prstClr val="black"/>
                </a:solidFill>
                <a:latin typeface="Consolas" panose="020B0609020204030204" pitchFamily="49" charset="0"/>
              </a:rPr>
              <a:t>objApptEmailSubject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));</a:t>
            </a:r>
          </a:p>
          <a:p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            </a:t>
            </a:r>
            <a:r>
              <a:rPr lang="en-US" sz="1100" dirty="0" err="1">
                <a:solidFill>
                  <a:prstClr val="black"/>
                </a:solidFill>
                <a:latin typeface="Consolas" panose="020B0609020204030204" pitchFamily="49" charset="0"/>
              </a:rPr>
              <a:t>str.AppendLine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(</a:t>
            </a:r>
            <a:r>
              <a:rPr lang="en-US" sz="110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n-US" sz="1100" dirty="0" err="1">
                <a:solidFill>
                  <a:prstClr val="black"/>
                </a:solidFill>
                <a:latin typeface="Consolas" panose="020B0609020204030204" pitchFamily="49" charset="0"/>
              </a:rPr>
              <a:t>.Format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(</a:t>
            </a:r>
            <a:r>
              <a:rPr lang="en-US" sz="1100" dirty="0" smtClean="0">
                <a:solidFill>
                  <a:srgbClr val="A31515"/>
                </a:solidFill>
                <a:latin typeface="Consolas" panose="020B0609020204030204" pitchFamily="49" charset="0"/>
              </a:rPr>
              <a:t>"ORGANIZER:MAILTO:{0}"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, </a:t>
            </a:r>
            <a:r>
              <a:rPr lang="en-US" sz="1100" dirty="0" err="1">
                <a:solidFill>
                  <a:prstClr val="black"/>
                </a:solidFill>
                <a:latin typeface="Consolas" panose="020B0609020204030204" pitchFamily="49" charset="0"/>
              </a:rPr>
              <a:t>objApptEmailOrganizer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));</a:t>
            </a:r>
          </a:p>
          <a:p>
            <a:endParaRPr lang="en-US" sz="11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            </a:t>
            </a:r>
            <a:r>
              <a:rPr lang="en-US" sz="1100" dirty="0" err="1">
                <a:solidFill>
                  <a:prstClr val="black"/>
                </a:solidFill>
                <a:latin typeface="Consolas" panose="020B0609020204030204" pitchFamily="49" charset="0"/>
              </a:rPr>
              <a:t>str.AppendLine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(</a:t>
            </a:r>
            <a:r>
              <a:rPr lang="en-US" sz="110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n-US" sz="1100" dirty="0" err="1">
                <a:solidFill>
                  <a:prstClr val="black"/>
                </a:solidFill>
                <a:latin typeface="Consolas" panose="020B0609020204030204" pitchFamily="49" charset="0"/>
              </a:rPr>
              <a:t>.Format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(</a:t>
            </a:r>
            <a:r>
              <a:rPr lang="en-US" sz="1100" dirty="0" smtClean="0">
                <a:solidFill>
                  <a:srgbClr val="A31515"/>
                </a:solidFill>
                <a:latin typeface="Consolas" panose="020B0609020204030204" pitchFamily="49" charset="0"/>
              </a:rPr>
              <a:t>"ATTENDEE;CN=\"{0}\";RSVP=</a:t>
            </a:r>
            <a:r>
              <a:rPr lang="en-US" sz="1100" dirty="0" err="1" smtClean="0">
                <a:solidFill>
                  <a:srgbClr val="A31515"/>
                </a:solidFill>
                <a:latin typeface="Consolas" panose="020B0609020204030204" pitchFamily="49" charset="0"/>
              </a:rPr>
              <a:t>TRUE:mailto</a:t>
            </a:r>
            <a:r>
              <a:rPr lang="en-US" sz="1100" dirty="0" smtClean="0">
                <a:solidFill>
                  <a:srgbClr val="A31515"/>
                </a:solidFill>
                <a:latin typeface="Consolas" panose="020B0609020204030204" pitchFamily="49" charset="0"/>
              </a:rPr>
              <a:t>:{1}"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, </a:t>
            </a:r>
            <a:r>
              <a:rPr lang="en-US" sz="1100" dirty="0" err="1">
                <a:solidFill>
                  <a:prstClr val="black"/>
                </a:solidFill>
                <a:latin typeface="Consolas" panose="020B0609020204030204" pitchFamily="49" charset="0"/>
              </a:rPr>
              <a:t>msg.To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[0].</a:t>
            </a:r>
            <a:r>
              <a:rPr lang="en-US" sz="1100" dirty="0" err="1">
                <a:solidFill>
                  <a:prstClr val="black"/>
                </a:solidFill>
                <a:latin typeface="Consolas" panose="020B0609020204030204" pitchFamily="49" charset="0"/>
              </a:rPr>
              <a:t>DisplayName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, </a:t>
            </a:r>
            <a:r>
              <a:rPr lang="en-US" sz="1100" dirty="0" err="1">
                <a:solidFill>
                  <a:prstClr val="black"/>
                </a:solidFill>
                <a:latin typeface="Consolas" panose="020B0609020204030204" pitchFamily="49" charset="0"/>
              </a:rPr>
              <a:t>msg.To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[0].Address));</a:t>
            </a:r>
          </a:p>
          <a:p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            </a:t>
            </a:r>
            <a:r>
              <a:rPr lang="en-US" sz="1100" dirty="0" err="1">
                <a:solidFill>
                  <a:prstClr val="black"/>
                </a:solidFill>
                <a:latin typeface="Consolas" panose="020B0609020204030204" pitchFamily="49" charset="0"/>
              </a:rPr>
              <a:t>str.AppendLine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(</a:t>
            </a:r>
            <a:r>
              <a:rPr lang="en-US" sz="1100" dirty="0" smtClean="0">
                <a:solidFill>
                  <a:srgbClr val="A31515"/>
                </a:solidFill>
                <a:latin typeface="Consolas" panose="020B0609020204030204" pitchFamily="49" charset="0"/>
              </a:rPr>
              <a:t>"BEGIN:VALARM"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            </a:t>
            </a:r>
            <a:r>
              <a:rPr lang="en-US" sz="1100" dirty="0" err="1">
                <a:solidFill>
                  <a:prstClr val="black"/>
                </a:solidFill>
                <a:latin typeface="Consolas" panose="020B0609020204030204" pitchFamily="49" charset="0"/>
              </a:rPr>
              <a:t>str.AppendLine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(</a:t>
            </a:r>
            <a:r>
              <a:rPr lang="en-US" sz="1100" dirty="0" smtClean="0">
                <a:solidFill>
                  <a:srgbClr val="A31515"/>
                </a:solidFill>
                <a:latin typeface="Consolas" panose="020B0609020204030204" pitchFamily="49" charset="0"/>
              </a:rPr>
              <a:t>"TRIGGER:-PT15M"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            </a:t>
            </a:r>
            <a:r>
              <a:rPr lang="en-US" sz="1100" dirty="0" err="1">
                <a:solidFill>
                  <a:prstClr val="black"/>
                </a:solidFill>
                <a:latin typeface="Consolas" panose="020B0609020204030204" pitchFamily="49" charset="0"/>
              </a:rPr>
              <a:t>str.AppendLine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(</a:t>
            </a:r>
            <a:r>
              <a:rPr lang="en-US" sz="1100" dirty="0" smtClean="0">
                <a:solidFill>
                  <a:srgbClr val="A31515"/>
                </a:solidFill>
                <a:latin typeface="Consolas" panose="020B0609020204030204" pitchFamily="49" charset="0"/>
              </a:rPr>
              <a:t>"ACTION:DISPLAY"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            </a:t>
            </a:r>
            <a:r>
              <a:rPr lang="en-US" sz="1100" dirty="0" err="1">
                <a:solidFill>
                  <a:prstClr val="black"/>
                </a:solidFill>
                <a:latin typeface="Consolas" panose="020B0609020204030204" pitchFamily="49" charset="0"/>
              </a:rPr>
              <a:t>str.AppendLine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(</a:t>
            </a:r>
            <a:r>
              <a:rPr lang="en-US" sz="1100" dirty="0" smtClean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sz="1100" dirty="0" err="1" smtClean="0">
                <a:solidFill>
                  <a:srgbClr val="A31515"/>
                </a:solidFill>
                <a:latin typeface="Consolas" panose="020B0609020204030204" pitchFamily="49" charset="0"/>
              </a:rPr>
              <a:t>DESCRIPTION:Reminder</a:t>
            </a:r>
            <a:r>
              <a:rPr lang="en-US" sz="1100" dirty="0" smtClean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            </a:t>
            </a:r>
            <a:r>
              <a:rPr lang="en-US" sz="1100" dirty="0" err="1">
                <a:solidFill>
                  <a:prstClr val="black"/>
                </a:solidFill>
                <a:latin typeface="Consolas" panose="020B0609020204030204" pitchFamily="49" charset="0"/>
              </a:rPr>
              <a:t>str.AppendLine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(</a:t>
            </a:r>
            <a:r>
              <a:rPr lang="en-US" sz="1100" dirty="0" smtClean="0">
                <a:solidFill>
                  <a:srgbClr val="A31515"/>
                </a:solidFill>
                <a:latin typeface="Consolas" panose="020B0609020204030204" pitchFamily="49" charset="0"/>
              </a:rPr>
              <a:t>"END:VALARM"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            </a:t>
            </a:r>
            <a:r>
              <a:rPr lang="en-US" sz="1100" dirty="0" err="1">
                <a:solidFill>
                  <a:prstClr val="black"/>
                </a:solidFill>
                <a:latin typeface="Consolas" panose="020B0609020204030204" pitchFamily="49" charset="0"/>
              </a:rPr>
              <a:t>str.AppendLine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(</a:t>
            </a:r>
            <a:r>
              <a:rPr lang="en-US" sz="1100" dirty="0" smtClean="0">
                <a:solidFill>
                  <a:srgbClr val="A31515"/>
                </a:solidFill>
                <a:latin typeface="Consolas" panose="020B0609020204030204" pitchFamily="49" charset="0"/>
              </a:rPr>
              <a:t>"END:VEVENT"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            </a:t>
            </a:r>
            <a:r>
              <a:rPr lang="en-US" sz="1100" dirty="0" err="1">
                <a:solidFill>
                  <a:prstClr val="black"/>
                </a:solidFill>
                <a:latin typeface="Consolas" panose="020B0609020204030204" pitchFamily="49" charset="0"/>
              </a:rPr>
              <a:t>str.AppendLine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(</a:t>
            </a:r>
            <a:r>
              <a:rPr lang="en-US" sz="1100" dirty="0" smtClean="0">
                <a:solidFill>
                  <a:srgbClr val="A31515"/>
                </a:solidFill>
                <a:latin typeface="Consolas" panose="020B0609020204030204" pitchFamily="49" charset="0"/>
              </a:rPr>
              <a:t>"END:VCALENDAR"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            </a:t>
            </a:r>
            <a:r>
              <a:rPr lang="en-US" sz="1100" dirty="0" err="1">
                <a:solidFill>
                  <a:prstClr val="black"/>
                </a:solidFill>
                <a:latin typeface="Consolas" panose="020B0609020204030204" pitchFamily="49" charset="0"/>
              </a:rPr>
              <a:t>System.Net.Mime.</a:t>
            </a:r>
            <a:r>
              <a:rPr lang="en-US" sz="1100" dirty="0" err="1" smtClean="0">
                <a:solidFill>
                  <a:srgbClr val="2B91AF"/>
                </a:solidFill>
                <a:latin typeface="Consolas" panose="020B0609020204030204" pitchFamily="49" charset="0"/>
              </a:rPr>
              <a:t>ContentType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100" dirty="0" err="1">
                <a:solidFill>
                  <a:prstClr val="black"/>
                </a:solidFill>
                <a:latin typeface="Consolas" panose="020B0609020204030204" pitchFamily="49" charset="0"/>
              </a:rPr>
              <a:t>ct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 = </a:t>
            </a:r>
            <a:r>
              <a:rPr lang="en-US" sz="11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100" dirty="0" err="1">
                <a:solidFill>
                  <a:prstClr val="black"/>
                </a:solidFill>
                <a:latin typeface="Consolas" panose="020B0609020204030204" pitchFamily="49" charset="0"/>
              </a:rPr>
              <a:t>System.Net.Mime.</a:t>
            </a:r>
            <a:r>
              <a:rPr lang="en-US" sz="1100" dirty="0" err="1" smtClean="0">
                <a:solidFill>
                  <a:srgbClr val="2B91AF"/>
                </a:solidFill>
                <a:latin typeface="Consolas" panose="020B0609020204030204" pitchFamily="49" charset="0"/>
              </a:rPr>
              <a:t>ContentType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(</a:t>
            </a:r>
            <a:r>
              <a:rPr lang="en-US" sz="1100" dirty="0" smtClean="0">
                <a:solidFill>
                  <a:srgbClr val="A31515"/>
                </a:solidFill>
                <a:latin typeface="Consolas" panose="020B0609020204030204" pitchFamily="49" charset="0"/>
              </a:rPr>
              <a:t>"text/calendar"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            </a:t>
            </a:r>
            <a:r>
              <a:rPr lang="en-US" sz="1100" dirty="0" err="1">
                <a:solidFill>
                  <a:prstClr val="black"/>
                </a:solidFill>
                <a:latin typeface="Consolas" panose="020B0609020204030204" pitchFamily="49" charset="0"/>
              </a:rPr>
              <a:t>ct.Parameters.Add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(</a:t>
            </a:r>
            <a:r>
              <a:rPr lang="en-US" sz="1100" dirty="0" smtClean="0">
                <a:solidFill>
                  <a:srgbClr val="A31515"/>
                </a:solidFill>
                <a:latin typeface="Consolas" panose="020B0609020204030204" pitchFamily="49" charset="0"/>
              </a:rPr>
              <a:t>"method"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, </a:t>
            </a:r>
            <a:r>
              <a:rPr lang="en-US" sz="1100" dirty="0" smtClean="0">
                <a:solidFill>
                  <a:srgbClr val="A31515"/>
                </a:solidFill>
                <a:latin typeface="Consolas" panose="020B0609020204030204" pitchFamily="49" charset="0"/>
              </a:rPr>
              <a:t>"REQUEST"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            </a:t>
            </a:r>
            <a:r>
              <a:rPr lang="en-US" sz="1100" dirty="0" err="1" smtClean="0">
                <a:solidFill>
                  <a:srgbClr val="2B91AF"/>
                </a:solidFill>
                <a:latin typeface="Consolas" panose="020B0609020204030204" pitchFamily="49" charset="0"/>
              </a:rPr>
              <a:t>AlternateView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100" dirty="0" err="1">
                <a:solidFill>
                  <a:prstClr val="black"/>
                </a:solidFill>
                <a:latin typeface="Consolas" panose="020B0609020204030204" pitchFamily="49" charset="0"/>
              </a:rPr>
              <a:t>avCal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 = </a:t>
            </a:r>
            <a:r>
              <a:rPr lang="en-US" sz="1100" dirty="0" err="1" smtClean="0">
                <a:solidFill>
                  <a:srgbClr val="2B91AF"/>
                </a:solidFill>
                <a:latin typeface="Consolas" panose="020B0609020204030204" pitchFamily="49" charset="0"/>
              </a:rPr>
              <a:t>AlternateView</a:t>
            </a:r>
            <a:r>
              <a:rPr lang="en-US" sz="1100" dirty="0" err="1">
                <a:solidFill>
                  <a:prstClr val="black"/>
                </a:solidFill>
                <a:latin typeface="Consolas" panose="020B0609020204030204" pitchFamily="49" charset="0"/>
              </a:rPr>
              <a:t>.CreateAlternateViewFromString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(</a:t>
            </a:r>
            <a:r>
              <a:rPr lang="en-US" sz="1100" dirty="0" err="1">
                <a:solidFill>
                  <a:prstClr val="black"/>
                </a:solidFill>
                <a:latin typeface="Consolas" panose="020B0609020204030204" pitchFamily="49" charset="0"/>
              </a:rPr>
              <a:t>str.ToString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(), </a:t>
            </a:r>
            <a:r>
              <a:rPr lang="en-US" sz="1100" dirty="0" err="1">
                <a:solidFill>
                  <a:prstClr val="black"/>
                </a:solidFill>
                <a:latin typeface="Consolas" panose="020B0609020204030204" pitchFamily="49" charset="0"/>
              </a:rPr>
              <a:t>ct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            </a:t>
            </a:r>
            <a:r>
              <a:rPr lang="en-US" sz="1100" dirty="0" err="1">
                <a:solidFill>
                  <a:prstClr val="black"/>
                </a:solidFill>
                <a:latin typeface="Consolas" panose="020B0609020204030204" pitchFamily="49" charset="0"/>
              </a:rPr>
              <a:t>msg.AlternateViews.Add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(</a:t>
            </a:r>
            <a:r>
              <a:rPr lang="en-US" sz="1100" dirty="0" err="1">
                <a:solidFill>
                  <a:prstClr val="black"/>
                </a:solidFill>
                <a:latin typeface="Consolas" panose="020B0609020204030204" pitchFamily="49" charset="0"/>
              </a:rPr>
              <a:t>avCal</a:t>
            </a:r>
            <a:r>
              <a:rPr lang="en-US" sz="1100" dirty="0">
                <a:solidFill>
                  <a:prstClr val="black"/>
                </a:solidFill>
                <a:latin typeface="Consolas" panose="020B0609020204030204" pitchFamily="49" charset="0"/>
              </a:rPr>
              <a:t>);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3435092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96645"/>
            <a:ext cx="1558933" cy="90677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Live audio/video streaming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4579" y="4933506"/>
            <a:ext cx="772810" cy="104199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157" y="2138080"/>
            <a:ext cx="1425897" cy="157268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8902" y="2403424"/>
            <a:ext cx="772810" cy="1041991"/>
          </a:xfrm>
          <a:prstGeom prst="rect">
            <a:avLst/>
          </a:prstGeom>
        </p:spPr>
      </p:pic>
      <p:cxnSp>
        <p:nvCxnSpPr>
          <p:cNvPr id="11" name="Straight Arrow Connector 10"/>
          <p:cNvCxnSpPr>
            <a:endCxn id="7" idx="1"/>
          </p:cNvCxnSpPr>
          <p:nvPr/>
        </p:nvCxnSpPr>
        <p:spPr>
          <a:xfrm>
            <a:off x="1765005" y="3466214"/>
            <a:ext cx="2709574" cy="1988288"/>
          </a:xfrm>
          <a:prstGeom prst="straightConnector1">
            <a:avLst/>
          </a:prstGeom>
          <a:ln>
            <a:headEnd w="lg" len="lg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7" idx="3"/>
          </p:cNvCxnSpPr>
          <p:nvPr/>
        </p:nvCxnSpPr>
        <p:spPr>
          <a:xfrm flipV="1">
            <a:off x="5247389" y="3239589"/>
            <a:ext cx="1731513" cy="2214913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9248502" y="1136469"/>
            <a:ext cx="1698171" cy="2103120"/>
            <a:chOff x="9248502" y="1136469"/>
            <a:chExt cx="1698171" cy="2103120"/>
          </a:xfrm>
        </p:grpSpPr>
        <p:sp>
          <p:nvSpPr>
            <p:cNvPr id="14" name="Rectangle 13"/>
            <p:cNvSpPr/>
            <p:nvPr/>
          </p:nvSpPr>
          <p:spPr>
            <a:xfrm>
              <a:off x="9248502" y="1136469"/>
              <a:ext cx="1698171" cy="210312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97473" y="1637057"/>
              <a:ext cx="1196800" cy="696138"/>
            </a:xfrm>
            <a:prstGeom prst="rect">
              <a:avLst/>
            </a:prstGeom>
            <a:ln>
              <a:solidFill>
                <a:schemeClr val="accent1">
                  <a:shade val="50000"/>
                </a:schemeClr>
              </a:solidFill>
            </a:ln>
          </p:spPr>
        </p:pic>
        <p:sp>
          <p:nvSpPr>
            <p:cNvPr id="20" name="Rectangle 19"/>
            <p:cNvSpPr/>
            <p:nvPr/>
          </p:nvSpPr>
          <p:spPr>
            <a:xfrm>
              <a:off x="9316407" y="1188720"/>
              <a:ext cx="1558933" cy="338171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Board</a:t>
              </a:r>
              <a:endParaRPr lang="en-US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9689623" y="1734832"/>
            <a:ext cx="1698171" cy="2103120"/>
            <a:chOff x="9248502" y="1136469"/>
            <a:chExt cx="1698171" cy="2103120"/>
          </a:xfrm>
        </p:grpSpPr>
        <p:sp>
          <p:nvSpPr>
            <p:cNvPr id="23" name="Rectangle 22"/>
            <p:cNvSpPr/>
            <p:nvPr/>
          </p:nvSpPr>
          <p:spPr>
            <a:xfrm>
              <a:off x="9248502" y="1136469"/>
              <a:ext cx="1698171" cy="210312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97473" y="1637057"/>
              <a:ext cx="1196800" cy="696138"/>
            </a:xfrm>
            <a:prstGeom prst="rect">
              <a:avLst/>
            </a:prstGeom>
            <a:ln>
              <a:solidFill>
                <a:schemeClr val="accent1">
                  <a:shade val="50000"/>
                </a:schemeClr>
              </a:solidFill>
            </a:ln>
          </p:spPr>
        </p:pic>
        <p:sp>
          <p:nvSpPr>
            <p:cNvPr id="25" name="Rectangle 24"/>
            <p:cNvSpPr/>
            <p:nvPr/>
          </p:nvSpPr>
          <p:spPr>
            <a:xfrm>
              <a:off x="9316407" y="1188720"/>
              <a:ext cx="1558933" cy="338171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Board</a:t>
              </a:r>
              <a:endParaRPr lang="en-US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10230900" y="2487211"/>
            <a:ext cx="1698171" cy="2103120"/>
            <a:chOff x="9248502" y="1136469"/>
            <a:chExt cx="1698171" cy="2103120"/>
          </a:xfrm>
        </p:grpSpPr>
        <p:sp>
          <p:nvSpPr>
            <p:cNvPr id="27" name="Rectangle 26"/>
            <p:cNvSpPr/>
            <p:nvPr/>
          </p:nvSpPr>
          <p:spPr>
            <a:xfrm>
              <a:off x="9248502" y="1136469"/>
              <a:ext cx="1698171" cy="210312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97473" y="1637057"/>
              <a:ext cx="1196800" cy="696138"/>
            </a:xfrm>
            <a:prstGeom prst="rect">
              <a:avLst/>
            </a:prstGeom>
            <a:ln>
              <a:solidFill>
                <a:schemeClr val="accent1">
                  <a:shade val="50000"/>
                </a:schemeClr>
              </a:solidFill>
            </a:ln>
          </p:spPr>
        </p:pic>
        <p:sp>
          <p:nvSpPr>
            <p:cNvPr id="29" name="Rectangle 28"/>
            <p:cNvSpPr/>
            <p:nvPr/>
          </p:nvSpPr>
          <p:spPr>
            <a:xfrm>
              <a:off x="9316407" y="1188720"/>
              <a:ext cx="1558933" cy="338171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Board</a:t>
              </a:r>
              <a:endParaRPr lang="en-US" dirty="0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4189022" y="5975497"/>
            <a:ext cx="21167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Media server</a:t>
            </a:r>
          </a:p>
          <a:p>
            <a:r>
              <a:rPr lang="en-US" dirty="0" smtClean="0"/>
              <a:t>Linux Centos 6</a:t>
            </a:r>
          </a:p>
          <a:p>
            <a:r>
              <a:rPr lang="en-US" dirty="0" smtClean="0"/>
              <a:t>Nginx + RTMP Plugin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68466" y="3798078"/>
            <a:ext cx="26202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Smartphone or iPhone</a:t>
            </a:r>
          </a:p>
          <a:p>
            <a:r>
              <a:rPr lang="en-US" dirty="0" smtClean="0"/>
              <a:t>Standard RTMP streaming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376009" y="5328485"/>
            <a:ext cx="10985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RTMP</a:t>
            </a:r>
          </a:p>
          <a:p>
            <a:r>
              <a:rPr lang="en-US" dirty="0" smtClean="0"/>
              <a:t>Port 1935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5470914" y="5328484"/>
            <a:ext cx="10985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HLS</a:t>
            </a:r>
          </a:p>
          <a:p>
            <a:r>
              <a:rPr lang="en-US" dirty="0" smtClean="0"/>
              <a:t>Port 8080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6900868" y="3613412"/>
            <a:ext cx="10029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WebEOC</a:t>
            </a:r>
            <a:endParaRPr lang="en-US" dirty="0"/>
          </a:p>
        </p:txBody>
      </p:sp>
      <p:cxnSp>
        <p:nvCxnSpPr>
          <p:cNvPr id="36" name="Straight Connector 35"/>
          <p:cNvCxnSpPr>
            <a:endCxn id="14" idx="1"/>
          </p:cNvCxnSpPr>
          <p:nvPr/>
        </p:nvCxnSpPr>
        <p:spPr>
          <a:xfrm flipV="1">
            <a:off x="7751712" y="2188029"/>
            <a:ext cx="1496790" cy="5205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751712" y="2708547"/>
            <a:ext cx="19379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endCxn id="27" idx="1"/>
          </p:cNvCxnSpPr>
          <p:nvPr/>
        </p:nvCxnSpPr>
        <p:spPr>
          <a:xfrm>
            <a:off x="7751712" y="2708547"/>
            <a:ext cx="2479188" cy="8302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0132828" y="4933506"/>
            <a:ext cx="15336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HTML 5 Player</a:t>
            </a:r>
          </a:p>
          <a:p>
            <a:r>
              <a:rPr lang="en-US" dirty="0" smtClean="0"/>
              <a:t>&lt;video/&gt;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2249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</TotalTime>
  <Words>476</Words>
  <Application>Microsoft Office PowerPoint</Application>
  <PresentationFormat>Widescreen</PresentationFormat>
  <Paragraphs>75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Consolas</vt:lpstr>
      <vt:lpstr>Office Theme</vt:lpstr>
      <vt:lpstr>NCR Emergency Management Technology Summit WebEOC Technical Session </vt:lpstr>
      <vt:lpstr>WebEOC Technical Session </vt:lpstr>
      <vt:lpstr>Fleet Maintenance Tracker board</vt:lpstr>
      <vt:lpstr>Fleet Maintenance Tracker board</vt:lpstr>
      <vt:lpstr>Fleet Maintenance Tracker board</vt:lpstr>
      <vt:lpstr>Calendar board</vt:lpstr>
      <vt:lpstr>Calendar board</vt:lpstr>
      <vt:lpstr>Live audio/video streaming</vt:lpstr>
    </vt:vector>
  </TitlesOfParts>
  <Company>Fairfax County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NCR Emergency Management Technology Summit WebEOC Technical Session</dc:title>
  <dc:creator>Sufitchi, Ciprian</dc:creator>
  <cp:lastModifiedBy>Sufitchi, Ciprian</cp:lastModifiedBy>
  <cp:revision>19</cp:revision>
  <dcterms:created xsi:type="dcterms:W3CDTF">2017-10-11T19:22:37Z</dcterms:created>
  <dcterms:modified xsi:type="dcterms:W3CDTF">2017-10-13T21:29:23Z</dcterms:modified>
</cp:coreProperties>
</file>