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8DC-1148-4961-B0BC-713396A0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3751-CEA4-4E40-A99E-52007E31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8DC-1148-4961-B0BC-713396A0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3751-CEA4-4E40-A99E-52007E31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61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8DC-1148-4961-B0BC-713396A0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3751-CEA4-4E40-A99E-52007E31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1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8DC-1148-4961-B0BC-713396A0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3751-CEA4-4E40-A99E-52007E31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7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8DC-1148-4961-B0BC-713396A0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3751-CEA4-4E40-A99E-52007E31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8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8DC-1148-4961-B0BC-713396A0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3751-CEA4-4E40-A99E-52007E31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0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8DC-1148-4961-B0BC-713396A0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3751-CEA4-4E40-A99E-52007E31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30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8DC-1148-4961-B0BC-713396A0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3751-CEA4-4E40-A99E-52007E31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6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8DC-1148-4961-B0BC-713396A0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3751-CEA4-4E40-A99E-52007E31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4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8DC-1148-4961-B0BC-713396A0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3751-CEA4-4E40-A99E-52007E31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54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8DC-1148-4961-B0BC-713396A0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3751-CEA4-4E40-A99E-52007E31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26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428DC-1148-4961-B0BC-713396A0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3751-CEA4-4E40-A99E-52007E31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NCR Emergency Management Technology Summit</a:t>
            </a:r>
            <a:br>
              <a:rPr lang="en-US" dirty="0" smtClean="0"/>
            </a:br>
            <a:r>
              <a:rPr lang="en-US" dirty="0" smtClean="0"/>
              <a:t>WebEOC Technical Session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Universities of Shady Grove</a:t>
            </a:r>
            <a:endParaRPr lang="en-US" dirty="0"/>
          </a:p>
          <a:p>
            <a:r>
              <a:rPr lang="en-US" dirty="0" smtClean="0"/>
              <a:t>Oct 16-17,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40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WebEOC Technical Session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Programmable events (Fleet Maintenance Tracker board)</a:t>
            </a:r>
          </a:p>
          <a:p>
            <a:r>
              <a:rPr lang="en-US" sz="4000" dirty="0" smtClean="0"/>
              <a:t>MS Outlook Calendar entries created by WebEOC (Calendar board)</a:t>
            </a:r>
          </a:p>
          <a:p>
            <a:r>
              <a:rPr lang="en-US" sz="4000" dirty="0" smtClean="0"/>
              <a:t>Live video/audio streaming into WebEOC</a:t>
            </a:r>
          </a:p>
          <a:p>
            <a:r>
              <a:rPr lang="en-US" sz="4000" dirty="0" smtClean="0"/>
              <a:t>Other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524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Fleet Maintenance Tracker board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729" y="2032147"/>
            <a:ext cx="939165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288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Fleet Maintenance Tracker board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20972" y="2023661"/>
            <a:ext cx="83058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&lt;</a:t>
            </a:r>
            <a:r>
              <a:rPr lang="en-US" sz="1200" dirty="0" err="1" smtClean="0">
                <a:solidFill>
                  <a:srgbClr val="A31515"/>
                </a:solidFill>
                <a:latin typeface="Consolas" panose="020B0609020204030204" pitchFamily="49" charset="0"/>
              </a:rPr>
              <a:t>applicationSettings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    &lt;</a:t>
            </a:r>
            <a:r>
              <a:rPr lang="en-US" sz="1200" dirty="0" err="1" smtClean="0">
                <a:solidFill>
                  <a:srgbClr val="A31515"/>
                </a:solidFill>
                <a:latin typeface="Consolas" panose="020B0609020204030204" pitchFamily="49" charset="0"/>
              </a:rPr>
              <a:t>Fleet_Maintenance_Tracker.Properties.Settings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        &lt;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setting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name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Fleet_Maintenance_Tracker_WebEOCDev_API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serializeAs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            &lt;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value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http://10.171.251.47/eoc7/api.asmx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&lt;/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value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        &lt;/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setting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    &lt;/</a:t>
            </a:r>
            <a:r>
              <a:rPr lang="en-US" sz="1200" dirty="0" err="1" smtClean="0">
                <a:solidFill>
                  <a:srgbClr val="A31515"/>
                </a:solidFill>
                <a:latin typeface="Consolas" panose="020B0609020204030204" pitchFamily="49" charset="0"/>
              </a:rPr>
              <a:t>Fleet_Maintenance_Tracker.Properties.Settings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&lt;/</a:t>
            </a:r>
            <a:r>
              <a:rPr lang="en-US" sz="1200" dirty="0" err="1" smtClean="0">
                <a:solidFill>
                  <a:srgbClr val="A31515"/>
                </a:solidFill>
                <a:latin typeface="Consolas" panose="020B0609020204030204" pitchFamily="49" charset="0"/>
              </a:rPr>
              <a:t>applicationSettings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&lt;</a:t>
            </a:r>
            <a:r>
              <a:rPr lang="en-US" sz="1200" dirty="0" err="1" smtClean="0">
                <a:solidFill>
                  <a:srgbClr val="A31515"/>
                </a:solidFill>
                <a:latin typeface="Consolas" panose="020B0609020204030204" pitchFamily="49" charset="0"/>
              </a:rPr>
              <a:t>appSettings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&lt;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add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key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username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api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/&gt;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&lt;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add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key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password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“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*****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/&gt;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&lt;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add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key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position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WebEOC Admin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/&gt;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&lt;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add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key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incident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Training - 2017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/&gt;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&lt;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add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key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boardname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FFX Fleet Maintenance Tracker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/&gt;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&lt;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add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key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viewname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List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/&gt;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&lt;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add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key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inputname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Input API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/&gt;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&lt;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add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key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emailfrom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support@ncrwebeoc.com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/&gt;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&lt;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add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key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emailto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ciprian.sufitchi@fairfaxcounty.gov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/&gt;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&lt;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add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key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smtp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10.171.32.53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/&gt;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&lt;/</a:t>
            </a:r>
            <a:r>
              <a:rPr lang="en-US" sz="1200" dirty="0" err="1" smtClean="0">
                <a:solidFill>
                  <a:srgbClr val="A31515"/>
                </a:solidFill>
                <a:latin typeface="Consolas" panose="020B0609020204030204" pitchFamily="49" charset="0"/>
              </a:rPr>
              <a:t>appSettings</a:t>
            </a:r>
            <a:r>
              <a:rPr lang="en-US" sz="1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35851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Fleet Maintenance Tracker board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163" y="1446028"/>
            <a:ext cx="5009034" cy="37252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2480" y="2463136"/>
            <a:ext cx="5094813" cy="37890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2720" y="1446139"/>
            <a:ext cx="5695271" cy="423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404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 board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936" y="1421311"/>
            <a:ext cx="9017422" cy="5282457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6" name="Oval 5"/>
          <p:cNvSpPr/>
          <p:nvPr/>
        </p:nvSpPr>
        <p:spPr>
          <a:xfrm>
            <a:off x="2583711" y="3838353"/>
            <a:ext cx="1977655" cy="17862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58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 board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9195" y="1690688"/>
            <a:ext cx="10515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latin typeface="Consolas" panose="020B0609020204030204" pitchFamily="49" charset="0"/>
              </a:rPr>
              <a:t> </a:t>
            </a:r>
            <a:r>
              <a:rPr lang="en-US" sz="1100" dirty="0" err="1" smtClean="0">
                <a:latin typeface="Consolas" panose="020B0609020204030204" pitchFamily="49" charset="0"/>
              </a:rPr>
              <a:t>str.AppendLine</a:t>
            </a:r>
            <a:r>
              <a:rPr lang="en-US" sz="1100" dirty="0" smtClean="0">
                <a:latin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.Format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"CREATED:{0:yyyyMMddTHHmmss}"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, </a:t>
            </a:r>
            <a:r>
              <a:rPr lang="en-US" sz="11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DateTime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.Now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.Format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"DTSTAMP:{0:yyyyMMddTHHmmss}"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, </a:t>
            </a:r>
            <a:r>
              <a:rPr lang="en-US" sz="11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DateTime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.Now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</a:t>
            </a:r>
            <a:r>
              <a:rPr lang="en-US" sz="11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String.Format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("DTSTART;TZID=\"America/</a:t>
            </a:r>
            <a:r>
              <a:rPr lang="en-US" sz="11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New_York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\":{0:yyyyMMddTHHmmss}", </a:t>
            </a:r>
            <a:r>
              <a:rPr lang="en-US" sz="11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objApptEmailStartDate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));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</a:t>
            </a:r>
            <a:r>
              <a:rPr lang="en-US" sz="11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String.Format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("DTEND;TZID=\"America/</a:t>
            </a:r>
            <a:r>
              <a:rPr lang="en-US" sz="11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New_York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\":{0:yyyyMMddTHHmmss}", </a:t>
            </a:r>
            <a:r>
              <a:rPr lang="en-US" sz="11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objApptEmailEndDate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));            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.Format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"DTSTART:{0:yyyyMMddTHHmmssZ}"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,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objApptEmailStartDate.ToUniversalTime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().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ToString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100" dirty="0" err="1" smtClean="0">
                <a:solidFill>
                  <a:srgbClr val="A31515"/>
                </a:solidFill>
                <a:latin typeface="Consolas" panose="020B0609020204030204" pitchFamily="49" charset="0"/>
              </a:rPr>
              <a:t>yyyyMMdd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\\</a:t>
            </a:r>
            <a:r>
              <a:rPr lang="en-US" sz="1100" dirty="0" err="1" smtClean="0">
                <a:solidFill>
                  <a:srgbClr val="A31515"/>
                </a:solidFill>
                <a:latin typeface="Consolas" panose="020B0609020204030204" pitchFamily="49" charset="0"/>
              </a:rPr>
              <a:t>THHmmss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\\Z"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)));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.Format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"DTEND:{0:yyyyMMddTHHmmssZ}"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,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objApptEmailEndDate.ToUniversalTime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().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ToString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100" dirty="0" err="1" smtClean="0">
                <a:solidFill>
                  <a:srgbClr val="A31515"/>
                </a:solidFill>
                <a:latin typeface="Consolas" panose="020B0609020204030204" pitchFamily="49" charset="0"/>
              </a:rPr>
              <a:t>yyyyMMdd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\\</a:t>
            </a:r>
            <a:r>
              <a:rPr lang="en-US" sz="1100" dirty="0" err="1" smtClean="0">
                <a:solidFill>
                  <a:srgbClr val="A31515"/>
                </a:solidFill>
                <a:latin typeface="Consolas" panose="020B0609020204030204" pitchFamily="49" charset="0"/>
              </a:rPr>
              <a:t>THHmmss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\\Z"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)));                                    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"LOCATION:"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+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objApptEmailLocation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.Format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"UID:{0}"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, </a:t>
            </a:r>
            <a:r>
              <a:rPr lang="en-US" sz="11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Guid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.NewGuid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()));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.Format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"DESCRIPTION:{0}"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,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objApptEmailBody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.Format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"X-ALT-DESC;FMTTYPE=text/html:{0}"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,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objApptEmailBody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.Format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"SUMMARY:{0}"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,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objApptEmailSubject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.Format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"ORGANIZER:MAILTO:{0}"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,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objApptEmailOrganizer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));</a:t>
            </a:r>
          </a:p>
          <a:p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.Format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"ATTENDEE;CN=\"{0}\";RSVP=</a:t>
            </a:r>
            <a:r>
              <a:rPr lang="en-US" sz="1100" dirty="0" err="1" smtClean="0">
                <a:solidFill>
                  <a:srgbClr val="A31515"/>
                </a:solidFill>
                <a:latin typeface="Consolas" panose="020B0609020204030204" pitchFamily="49" charset="0"/>
              </a:rPr>
              <a:t>TRUE:mailto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:{1}"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,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msg.To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[0].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DisplayName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,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msg.To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[0].Address));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"BEGIN:VALARM"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"TRIGGER:-PT15M"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"ACTION:DISPLAY"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100" dirty="0" err="1" smtClean="0">
                <a:solidFill>
                  <a:srgbClr val="A31515"/>
                </a:solidFill>
                <a:latin typeface="Consolas" panose="020B0609020204030204" pitchFamily="49" charset="0"/>
              </a:rPr>
              <a:t>DESCRIPTION:Reminder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"END:VALARM"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"END:VEVENT"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str.AppendLine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"END:VCALENDAR"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System.Net.Mime.</a:t>
            </a:r>
            <a:r>
              <a:rPr lang="en-US" sz="11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ContentType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ct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= </a:t>
            </a:r>
            <a:r>
              <a:rPr lang="en-US" sz="11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System.Net.Mime.</a:t>
            </a:r>
            <a:r>
              <a:rPr lang="en-US" sz="11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ContentType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"text/calendar"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ct.Parameters.Add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"method"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, 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"REQUEST"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AlternateView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avCal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= </a:t>
            </a:r>
            <a:r>
              <a:rPr lang="en-US" sz="11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AlternateView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.CreateAlternateViewFromString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str.ToString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(),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ct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msg.AlternateViews.Add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avCal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);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43509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6645"/>
            <a:ext cx="1558933" cy="9067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 audio/video streaming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579" y="4933506"/>
            <a:ext cx="772810" cy="10419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57" y="2138080"/>
            <a:ext cx="1425897" cy="157268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902" y="2403424"/>
            <a:ext cx="772810" cy="1041991"/>
          </a:xfrm>
          <a:prstGeom prst="rect">
            <a:avLst/>
          </a:prstGeom>
        </p:spPr>
      </p:pic>
      <p:cxnSp>
        <p:nvCxnSpPr>
          <p:cNvPr id="11" name="Straight Arrow Connector 10"/>
          <p:cNvCxnSpPr>
            <a:endCxn id="7" idx="1"/>
          </p:cNvCxnSpPr>
          <p:nvPr/>
        </p:nvCxnSpPr>
        <p:spPr>
          <a:xfrm>
            <a:off x="1765005" y="3466214"/>
            <a:ext cx="2709574" cy="1988288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3"/>
          </p:cNvCxnSpPr>
          <p:nvPr/>
        </p:nvCxnSpPr>
        <p:spPr>
          <a:xfrm flipV="1">
            <a:off x="5247389" y="3239589"/>
            <a:ext cx="1731513" cy="221491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9248502" y="1136469"/>
            <a:ext cx="1698171" cy="2103120"/>
            <a:chOff x="9248502" y="1136469"/>
            <a:chExt cx="1698171" cy="2103120"/>
          </a:xfrm>
        </p:grpSpPr>
        <p:sp>
          <p:nvSpPr>
            <p:cNvPr id="14" name="Rectangle 13"/>
            <p:cNvSpPr/>
            <p:nvPr/>
          </p:nvSpPr>
          <p:spPr>
            <a:xfrm>
              <a:off x="9248502" y="1136469"/>
              <a:ext cx="1698171" cy="21031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7473" y="1637057"/>
              <a:ext cx="1196800" cy="696138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</p:pic>
        <p:sp>
          <p:nvSpPr>
            <p:cNvPr id="20" name="Rectangle 19"/>
            <p:cNvSpPr/>
            <p:nvPr/>
          </p:nvSpPr>
          <p:spPr>
            <a:xfrm>
              <a:off x="9316407" y="1188720"/>
              <a:ext cx="1558933" cy="338171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Board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9689623" y="1734832"/>
            <a:ext cx="1698171" cy="2103120"/>
            <a:chOff x="9248502" y="1136469"/>
            <a:chExt cx="1698171" cy="2103120"/>
          </a:xfrm>
        </p:grpSpPr>
        <p:sp>
          <p:nvSpPr>
            <p:cNvPr id="23" name="Rectangle 22"/>
            <p:cNvSpPr/>
            <p:nvPr/>
          </p:nvSpPr>
          <p:spPr>
            <a:xfrm>
              <a:off x="9248502" y="1136469"/>
              <a:ext cx="1698171" cy="21031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7473" y="1637057"/>
              <a:ext cx="1196800" cy="696138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</p:pic>
        <p:sp>
          <p:nvSpPr>
            <p:cNvPr id="25" name="Rectangle 24"/>
            <p:cNvSpPr/>
            <p:nvPr/>
          </p:nvSpPr>
          <p:spPr>
            <a:xfrm>
              <a:off x="9316407" y="1188720"/>
              <a:ext cx="1558933" cy="338171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Board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0230900" y="2487211"/>
            <a:ext cx="1698171" cy="2103120"/>
            <a:chOff x="9248502" y="1136469"/>
            <a:chExt cx="1698171" cy="2103120"/>
          </a:xfrm>
        </p:grpSpPr>
        <p:sp>
          <p:nvSpPr>
            <p:cNvPr id="27" name="Rectangle 26"/>
            <p:cNvSpPr/>
            <p:nvPr/>
          </p:nvSpPr>
          <p:spPr>
            <a:xfrm>
              <a:off x="9248502" y="1136469"/>
              <a:ext cx="1698171" cy="21031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7473" y="1637057"/>
              <a:ext cx="1196800" cy="696138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</p:pic>
        <p:sp>
          <p:nvSpPr>
            <p:cNvPr id="29" name="Rectangle 28"/>
            <p:cNvSpPr/>
            <p:nvPr/>
          </p:nvSpPr>
          <p:spPr>
            <a:xfrm>
              <a:off x="9316407" y="1188720"/>
              <a:ext cx="1558933" cy="338171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Board</a:t>
              </a:r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189022" y="5975497"/>
            <a:ext cx="21167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Media server</a:t>
            </a:r>
          </a:p>
          <a:p>
            <a:r>
              <a:rPr lang="en-US" dirty="0" smtClean="0"/>
              <a:t>Linux Centos 6</a:t>
            </a:r>
          </a:p>
          <a:p>
            <a:r>
              <a:rPr lang="en-US" dirty="0" smtClean="0"/>
              <a:t>Nginx + RTMP Plugin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8466" y="3798078"/>
            <a:ext cx="2620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Smartphone or iPhone</a:t>
            </a:r>
          </a:p>
          <a:p>
            <a:r>
              <a:rPr lang="en-US" dirty="0" smtClean="0"/>
              <a:t>Standard RTMP streaming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376009" y="5328485"/>
            <a:ext cx="1098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RTMP</a:t>
            </a:r>
          </a:p>
          <a:p>
            <a:r>
              <a:rPr lang="en-US" dirty="0" smtClean="0"/>
              <a:t>Port 1935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470914" y="5328484"/>
            <a:ext cx="1098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HLS</a:t>
            </a:r>
          </a:p>
          <a:p>
            <a:r>
              <a:rPr lang="en-US" dirty="0" smtClean="0"/>
              <a:t>Port 8080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900868" y="3613412"/>
            <a:ext cx="1002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WebEOC</a:t>
            </a:r>
            <a:endParaRPr lang="en-US" dirty="0"/>
          </a:p>
        </p:txBody>
      </p:sp>
      <p:cxnSp>
        <p:nvCxnSpPr>
          <p:cNvPr id="36" name="Straight Connector 35"/>
          <p:cNvCxnSpPr>
            <a:endCxn id="14" idx="1"/>
          </p:cNvCxnSpPr>
          <p:nvPr/>
        </p:nvCxnSpPr>
        <p:spPr>
          <a:xfrm flipV="1">
            <a:off x="7751712" y="2188029"/>
            <a:ext cx="1496790" cy="5205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751712" y="2708547"/>
            <a:ext cx="19379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27" idx="1"/>
          </p:cNvCxnSpPr>
          <p:nvPr/>
        </p:nvCxnSpPr>
        <p:spPr>
          <a:xfrm>
            <a:off x="7751712" y="2708547"/>
            <a:ext cx="2479188" cy="8302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132828" y="4933506"/>
            <a:ext cx="1533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HTML 5 Player</a:t>
            </a:r>
          </a:p>
          <a:p>
            <a:r>
              <a:rPr lang="en-US" dirty="0" smtClean="0"/>
              <a:t>&lt;video/&gt;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224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476</Words>
  <Application>Microsoft Office PowerPoint</Application>
  <PresentationFormat>Widescreen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Consolas</vt:lpstr>
      <vt:lpstr>Office Theme</vt:lpstr>
      <vt:lpstr>NCR Emergency Management Technology Summit WebEOC Technical Session </vt:lpstr>
      <vt:lpstr>WebEOC Technical Session </vt:lpstr>
      <vt:lpstr>Fleet Maintenance Tracker board</vt:lpstr>
      <vt:lpstr>Fleet Maintenance Tracker board</vt:lpstr>
      <vt:lpstr>Fleet Maintenance Tracker board</vt:lpstr>
      <vt:lpstr>Calendar board</vt:lpstr>
      <vt:lpstr>Calendar board</vt:lpstr>
      <vt:lpstr>Live audio/video streaming</vt:lpstr>
    </vt:vector>
  </TitlesOfParts>
  <Company>Fairfax County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NCR Emergency Management Technology Summit WebEOC Technical Session</dc:title>
  <dc:creator>Sufitchi, Ciprian</dc:creator>
  <cp:lastModifiedBy>Sufitchi, Ciprian</cp:lastModifiedBy>
  <cp:revision>19</cp:revision>
  <dcterms:created xsi:type="dcterms:W3CDTF">2017-10-11T19:22:37Z</dcterms:created>
  <dcterms:modified xsi:type="dcterms:W3CDTF">2017-10-13T21:29:23Z</dcterms:modified>
</cp:coreProperties>
</file>